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59" r:id="rId1"/>
    <p:sldMasterId id="2147483699" r:id="rId2"/>
  </p:sldMasterIdLst>
  <p:notesMasterIdLst>
    <p:notesMasterId r:id="rId46"/>
  </p:notesMasterIdLst>
  <p:handoutMasterIdLst>
    <p:handoutMasterId r:id="rId47"/>
  </p:handoutMasterIdLst>
  <p:sldIdLst>
    <p:sldId id="309" r:id="rId3"/>
    <p:sldId id="363" r:id="rId4"/>
    <p:sldId id="341" r:id="rId5"/>
    <p:sldId id="410" r:id="rId6"/>
    <p:sldId id="328" r:id="rId7"/>
    <p:sldId id="339" r:id="rId8"/>
    <p:sldId id="349" r:id="rId9"/>
    <p:sldId id="413" r:id="rId10"/>
    <p:sldId id="414" r:id="rId11"/>
    <p:sldId id="369" r:id="rId12"/>
    <p:sldId id="370" r:id="rId13"/>
    <p:sldId id="359" r:id="rId14"/>
    <p:sldId id="358" r:id="rId15"/>
    <p:sldId id="420" r:id="rId16"/>
    <p:sldId id="421" r:id="rId17"/>
    <p:sldId id="422" r:id="rId18"/>
    <p:sldId id="350" r:id="rId19"/>
    <p:sldId id="352" r:id="rId20"/>
    <p:sldId id="404" r:id="rId21"/>
    <p:sldId id="340" r:id="rId22"/>
    <p:sldId id="376" r:id="rId23"/>
    <p:sldId id="379" r:id="rId24"/>
    <p:sldId id="415" r:id="rId25"/>
    <p:sldId id="381" r:id="rId26"/>
    <p:sldId id="400" r:id="rId27"/>
    <p:sldId id="385" r:id="rId28"/>
    <p:sldId id="355" r:id="rId29"/>
    <p:sldId id="384" r:id="rId30"/>
    <p:sldId id="361" r:id="rId31"/>
    <p:sldId id="360" r:id="rId32"/>
    <p:sldId id="372" r:id="rId33"/>
    <p:sldId id="338" r:id="rId34"/>
    <p:sldId id="383" r:id="rId35"/>
    <p:sldId id="417" r:id="rId36"/>
    <p:sldId id="419" r:id="rId37"/>
    <p:sldId id="386" r:id="rId38"/>
    <p:sldId id="398" r:id="rId39"/>
    <p:sldId id="401" r:id="rId40"/>
    <p:sldId id="409" r:id="rId41"/>
    <p:sldId id="343" r:id="rId42"/>
    <p:sldId id="356" r:id="rId43"/>
    <p:sldId id="405" r:id="rId44"/>
    <p:sldId id="373" r:id="rId45"/>
  </p:sldIdLst>
  <p:sldSz cx="12192000" cy="6858000"/>
  <p:notesSz cx="9928225" cy="6797675"/>
  <p:embeddedFontLst>
    <p:embeddedFont>
      <p:font typeface="Calibri" panose="020F0502020204030204" pitchFamily="34" charset="0"/>
      <p:regular r:id="rId48"/>
      <p:bold r:id="rId49"/>
      <p:italic r:id="rId50"/>
      <p:boldItalic r:id="rId51"/>
    </p:embeddedFont>
    <p:embeddedFont>
      <p:font typeface="Cambria Math" panose="02040503050406030204" pitchFamily="18" charset="0"/>
      <p:regular r:id="rId52"/>
    </p:embeddedFont>
    <p:embeddedFont>
      <p:font typeface="Roboto" panose="02000000000000000000" pitchFamily="2" charset="0"/>
      <p:regular r:id="rId53"/>
      <p:bold r:id="rId54"/>
      <p:italic r:id="rId55"/>
      <p:boldItalic r:id="rId56"/>
    </p:embeddedFont>
    <p:embeddedFont>
      <p:font typeface="Roboto Condensed" panose="02000000000000000000" pitchFamily="2"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Lst>
  <p:defaultTex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142" userDrawn="1">
          <p15:clr>
            <a:srgbClr val="A4A3A4"/>
          </p15:clr>
        </p15:guide>
        <p15:guide id="2" pos="312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riraj Pawar" initials="GP" lastIdx="1" clrIdx="0">
    <p:extLst>
      <p:ext uri="{19B8F6BF-5375-455C-9EA6-DF929625EA0E}">
        <p15:presenceInfo xmlns:p15="http://schemas.microsoft.com/office/powerpoint/2012/main" userId="a3a4235d4dcd0966" providerId="Windows Live"/>
      </p:ext>
    </p:extLst>
  </p:cmAuthor>
  <p:cmAuthor id="2" name="ms162453" initials="m" lastIdx="1" clrIdx="1">
    <p:extLst>
      <p:ext uri="{19B8F6BF-5375-455C-9EA6-DF929625EA0E}">
        <p15:presenceInfo xmlns:p15="http://schemas.microsoft.com/office/powerpoint/2012/main" userId="ms16245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1A1"/>
    <a:srgbClr val="FF7C80"/>
    <a:srgbClr val="E4032D"/>
    <a:srgbClr val="004075"/>
    <a:srgbClr val="A10B70"/>
    <a:srgbClr val="DF5F07"/>
    <a:srgbClr val="0075BF"/>
    <a:srgbClr val="9D0736"/>
    <a:srgbClr val="6A8A26"/>
    <a:srgbClr val="1233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0283" autoAdjust="0"/>
  </p:normalViewPr>
  <p:slideViewPr>
    <p:cSldViewPr snapToGrid="0">
      <p:cViewPr varScale="1">
        <p:scale>
          <a:sx n="60" d="100"/>
          <a:sy n="60" d="100"/>
        </p:scale>
        <p:origin x="784"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68" d="100"/>
          <a:sy n="68" d="100"/>
        </p:scale>
        <p:origin x="1684" y="48"/>
      </p:cViewPr>
      <p:guideLst>
        <p:guide orient="horz" pos="2142"/>
        <p:guide pos="312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handoutMaster" Target="handoutMasters/handoutMaster1.xml"/><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600" b="1" i="1" u="none" strike="noStrike" baseline="0" dirty="0">
                <a:solidFill>
                  <a:schemeClr val="tx1"/>
                </a:solidFill>
                <a:effectLst/>
                <a:latin typeface="Segoe UI" panose="020B0502040204020203" pitchFamily="34" charset="0"/>
                <a:ea typeface="Roboto" panose="02000000000000000000" pitchFamily="2" charset="0"/>
                <a:cs typeface="Segoe UI" panose="020B0502040204020203" pitchFamily="34" charset="0"/>
              </a:rPr>
              <a:t>Comparison of Accuracies and F1-scores</a:t>
            </a:r>
            <a:endParaRPr lang="en-IN" sz="1600" b="1" i="1" dirty="0">
              <a:solidFill>
                <a:schemeClr val="tx1"/>
              </a:solidFill>
              <a:latin typeface="Segoe UI" panose="020B0502040204020203" pitchFamily="34" charset="0"/>
              <a:ea typeface="Roboto" panose="02000000000000000000" pitchFamily="2" charset="0"/>
              <a:cs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625984332517233"/>
          <c:y val="0.16030709530659351"/>
          <c:w val="0.88610965563094701"/>
          <c:h val="0.53186252819072111"/>
        </c:manualLayout>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Sheet1!$A$2:$A$4</c:f>
              <c:strCache>
                <c:ptCount val="3"/>
                <c:pt idx="0">
                  <c:v>Synthetic images</c:v>
                </c:pt>
                <c:pt idx="1">
                  <c:v>Fake images</c:v>
                </c:pt>
                <c:pt idx="2">
                  <c:v>Faxified images</c:v>
                </c:pt>
              </c:strCache>
            </c:strRef>
          </c:cat>
          <c:val>
            <c:numRef>
              <c:f>Sheet1!$B$2:$B$4</c:f>
              <c:numCache>
                <c:formatCode>General</c:formatCode>
                <c:ptCount val="3"/>
                <c:pt idx="0">
                  <c:v>25</c:v>
                </c:pt>
                <c:pt idx="1">
                  <c:v>27</c:v>
                </c:pt>
                <c:pt idx="2">
                  <c:v>43</c:v>
                </c:pt>
              </c:numCache>
            </c:numRef>
          </c:val>
          <c:extLst>
            <c:ext xmlns:c16="http://schemas.microsoft.com/office/drawing/2014/chart" uri="{C3380CC4-5D6E-409C-BE32-E72D297353CC}">
              <c16:uniqueId val="{00000000-6294-4E57-8BE2-54F8877D79A6}"/>
            </c:ext>
          </c:extLst>
        </c:ser>
        <c:ser>
          <c:idx val="1"/>
          <c:order val="1"/>
          <c:tx>
            <c:strRef>
              <c:f>Sheet1!$C$1</c:f>
              <c:strCache>
                <c:ptCount val="1"/>
                <c:pt idx="0">
                  <c:v>Weighted F1-score</c:v>
                </c:pt>
              </c:strCache>
            </c:strRef>
          </c:tx>
          <c:spPr>
            <a:solidFill>
              <a:schemeClr val="accent2"/>
            </a:solidFill>
            <a:ln>
              <a:noFill/>
            </a:ln>
            <a:effectLst/>
          </c:spPr>
          <c:invertIfNegative val="0"/>
          <c:cat>
            <c:strRef>
              <c:f>Sheet1!$A$2:$A$4</c:f>
              <c:strCache>
                <c:ptCount val="3"/>
                <c:pt idx="0">
                  <c:v>Synthetic images</c:v>
                </c:pt>
                <c:pt idx="1">
                  <c:v>Fake images</c:v>
                </c:pt>
                <c:pt idx="2">
                  <c:v>Faxified images</c:v>
                </c:pt>
              </c:strCache>
            </c:strRef>
          </c:cat>
          <c:val>
            <c:numRef>
              <c:f>Sheet1!$C$2:$C$4</c:f>
              <c:numCache>
                <c:formatCode>General</c:formatCode>
                <c:ptCount val="3"/>
                <c:pt idx="0">
                  <c:v>31</c:v>
                </c:pt>
                <c:pt idx="1">
                  <c:v>25</c:v>
                </c:pt>
                <c:pt idx="2">
                  <c:v>43</c:v>
                </c:pt>
              </c:numCache>
            </c:numRef>
          </c:val>
          <c:extLst>
            <c:ext xmlns:c16="http://schemas.microsoft.com/office/drawing/2014/chart" uri="{C3380CC4-5D6E-409C-BE32-E72D297353CC}">
              <c16:uniqueId val="{00000001-6294-4E57-8BE2-54F8877D79A6}"/>
            </c:ext>
          </c:extLst>
        </c:ser>
        <c:ser>
          <c:idx val="2"/>
          <c:order val="2"/>
          <c:tx>
            <c:strRef>
              <c:f>Sheet1!$D$1</c:f>
              <c:strCache>
                <c:ptCount val="1"/>
                <c:pt idx="0">
                  <c:v>Macro F1-score</c:v>
                </c:pt>
              </c:strCache>
            </c:strRef>
          </c:tx>
          <c:spPr>
            <a:solidFill>
              <a:schemeClr val="accent3"/>
            </a:solidFill>
            <a:ln>
              <a:noFill/>
            </a:ln>
            <a:effectLst/>
          </c:spPr>
          <c:invertIfNegative val="0"/>
          <c:cat>
            <c:strRef>
              <c:f>Sheet1!$A$2:$A$4</c:f>
              <c:strCache>
                <c:ptCount val="3"/>
                <c:pt idx="0">
                  <c:v>Synthetic images</c:v>
                </c:pt>
                <c:pt idx="1">
                  <c:v>Fake images</c:v>
                </c:pt>
                <c:pt idx="2">
                  <c:v>Faxified images</c:v>
                </c:pt>
              </c:strCache>
            </c:strRef>
          </c:cat>
          <c:val>
            <c:numRef>
              <c:f>Sheet1!$D$2:$D$4</c:f>
              <c:numCache>
                <c:formatCode>General</c:formatCode>
                <c:ptCount val="3"/>
                <c:pt idx="0">
                  <c:v>27</c:v>
                </c:pt>
                <c:pt idx="1">
                  <c:v>34</c:v>
                </c:pt>
                <c:pt idx="2">
                  <c:v>58</c:v>
                </c:pt>
              </c:numCache>
            </c:numRef>
          </c:val>
          <c:extLst>
            <c:ext xmlns:c16="http://schemas.microsoft.com/office/drawing/2014/chart" uri="{C3380CC4-5D6E-409C-BE32-E72D297353CC}">
              <c16:uniqueId val="{00000001-C227-47CD-8559-D916C345F741}"/>
            </c:ext>
          </c:extLst>
        </c:ser>
        <c:dLbls>
          <c:showLegendKey val="0"/>
          <c:showVal val="0"/>
          <c:showCatName val="0"/>
          <c:showSerName val="0"/>
          <c:showPercent val="0"/>
          <c:showBubbleSize val="0"/>
        </c:dLbls>
        <c:gapWidth val="219"/>
        <c:overlap val="-27"/>
        <c:axId val="1170302479"/>
        <c:axId val="1170302895"/>
      </c:barChart>
      <c:catAx>
        <c:axId val="1170302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1"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1170302895"/>
        <c:crosses val="autoZero"/>
        <c:auto val="1"/>
        <c:lblAlgn val="ctr"/>
        <c:lblOffset val="100"/>
        <c:noMultiLvlLbl val="0"/>
      </c:catAx>
      <c:valAx>
        <c:axId val="117030289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1" i="1" u="none" strike="noStrike" kern="1200" baseline="0">
                <a:solidFill>
                  <a:schemeClr val="tx1"/>
                </a:solidFill>
                <a:latin typeface="Segoe UI" panose="020B0502040204020203" pitchFamily="34" charset="0"/>
                <a:ea typeface="Roboto" panose="02000000000000000000" pitchFamily="2" charset="0"/>
                <a:cs typeface="Segoe UI" panose="020B0502040204020203" pitchFamily="34" charset="0"/>
              </a:defRPr>
            </a:pPr>
            <a:endParaRPr lang="en-US"/>
          </a:p>
        </c:txPr>
        <c:crossAx val="1170302479"/>
        <c:crosses val="autoZero"/>
        <c:crossBetween val="between"/>
        <c:dispUnits>
          <c:builtInUnit val="hundreds"/>
        </c:dispUnits>
      </c:valAx>
      <c:spPr>
        <a:noFill/>
        <a:ln>
          <a:noFill/>
        </a:ln>
        <a:effectLst/>
      </c:spPr>
    </c:plotArea>
    <c:legend>
      <c:legendPos val="b"/>
      <c:layout>
        <c:manualLayout>
          <c:xMode val="edge"/>
          <c:yMode val="edge"/>
          <c:x val="0.161220722176286"/>
          <c:y val="0.83186743993982593"/>
          <c:w val="0.75521789287762375"/>
          <c:h val="5.9912087851348043E-2"/>
        </c:manualLayout>
      </c:layout>
      <c:overlay val="0"/>
      <c:spPr>
        <a:noFill/>
        <a:ln>
          <a:noFill/>
        </a:ln>
        <a:effectLst/>
      </c:spPr>
      <c:txPr>
        <a:bodyPr rot="0" spcFirstLastPara="1" vertOverflow="ellipsis" vert="horz" wrap="square" anchor="ctr" anchorCtr="1"/>
        <a:lstStyle/>
        <a:p>
          <a:pPr>
            <a:defRPr sz="1400" b="1" i="1"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0.17487</cdr:x>
      <cdr:y>0.48279</cdr:y>
    </cdr:from>
    <cdr:to>
      <cdr:x>0.34974</cdr:x>
      <cdr:y>0.72596</cdr:y>
    </cdr:to>
    <cdr:sp macro="" textlink="">
      <cdr:nvSpPr>
        <cdr:cNvPr id="2" name="TextBox 1">
          <a:extLst xmlns:a="http://schemas.openxmlformats.org/drawingml/2006/main">
            <a:ext uri="{FF2B5EF4-FFF2-40B4-BE49-F238E27FC236}">
              <a16:creationId xmlns:a16="http://schemas.microsoft.com/office/drawing/2014/main" id="{5CCF07BD-EE05-48F5-B42D-BF9CAABAA897}"/>
            </a:ext>
          </a:extLst>
        </cdr:cNvPr>
        <cdr:cNvSpPr txBox="1"/>
      </cdr:nvSpPr>
      <cdr:spPr>
        <a:xfrm xmlns:a="http://schemas.openxmlformats.org/drawingml/2006/main">
          <a:off x="914399" y="1815472"/>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IN" sz="1100" dirty="0"/>
        </a:p>
      </cdr:txBody>
    </cdr:sp>
  </cdr:relSizeAnchor>
  <cdr:relSizeAnchor xmlns:cdr="http://schemas.openxmlformats.org/drawingml/2006/chartDrawing">
    <cdr:from>
      <cdr:x>0.15633</cdr:x>
      <cdr:y>0.447</cdr:y>
    </cdr:from>
    <cdr:to>
      <cdr:x>0.19955</cdr:x>
      <cdr:y>0.51052</cdr:y>
    </cdr:to>
    <cdr:sp macro="" textlink="">
      <cdr:nvSpPr>
        <cdr:cNvPr id="3" name="TextBox 2">
          <a:extLst xmlns:a="http://schemas.openxmlformats.org/drawingml/2006/main">
            <a:ext uri="{FF2B5EF4-FFF2-40B4-BE49-F238E27FC236}">
              <a16:creationId xmlns:a16="http://schemas.microsoft.com/office/drawing/2014/main" id="{ECB730EF-686F-4E82-8BA4-679FB6C8AA3C}"/>
            </a:ext>
          </a:extLst>
        </cdr:cNvPr>
        <cdr:cNvSpPr txBox="1"/>
      </cdr:nvSpPr>
      <cdr:spPr>
        <a:xfrm xmlns:a="http://schemas.openxmlformats.org/drawingml/2006/main">
          <a:off x="937092" y="1826469"/>
          <a:ext cx="259077" cy="25954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IN" sz="1200" b="1" i="1" dirty="0">
              <a:latin typeface="Segoe UI" panose="020B0502040204020203" pitchFamily="34" charset="0"/>
              <a:cs typeface="Segoe UI" panose="020B0502040204020203" pitchFamily="34" charset="0"/>
            </a:rPr>
            <a:t>25%</a:t>
          </a:r>
        </a:p>
      </cdr:txBody>
    </cdr:sp>
  </cdr:relSizeAnchor>
  <cdr:relSizeAnchor xmlns:cdr="http://schemas.openxmlformats.org/drawingml/2006/chartDrawing">
    <cdr:from>
      <cdr:x>0.21586</cdr:x>
      <cdr:y>0.4039</cdr:y>
    </cdr:from>
    <cdr:to>
      <cdr:x>0.25909</cdr:x>
      <cdr:y>0.46743</cdr:y>
    </cdr:to>
    <cdr:sp macro="" textlink="">
      <cdr:nvSpPr>
        <cdr:cNvPr id="4" name="TextBox 1">
          <a:extLst xmlns:a="http://schemas.openxmlformats.org/drawingml/2006/main">
            <a:ext uri="{FF2B5EF4-FFF2-40B4-BE49-F238E27FC236}">
              <a16:creationId xmlns:a16="http://schemas.microsoft.com/office/drawing/2014/main" id="{50BBC1C9-3FF8-4BEC-A53A-7183C4FF857B}"/>
            </a:ext>
          </a:extLst>
        </cdr:cNvPr>
        <cdr:cNvSpPr txBox="1"/>
      </cdr:nvSpPr>
      <cdr:spPr>
        <a:xfrm xmlns:a="http://schemas.openxmlformats.org/drawingml/2006/main">
          <a:off x="1128736" y="1518806"/>
          <a:ext cx="226032" cy="238874"/>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1200" b="1" i="1" dirty="0">
              <a:latin typeface="Segoe UI" panose="020B0502040204020203" pitchFamily="34" charset="0"/>
              <a:cs typeface="Segoe UI" panose="020B0502040204020203" pitchFamily="34" charset="0"/>
            </a:rPr>
            <a:t>31%</a:t>
          </a:r>
        </a:p>
      </cdr:txBody>
    </cdr:sp>
  </cdr:relSizeAnchor>
  <cdr:relSizeAnchor xmlns:cdr="http://schemas.openxmlformats.org/drawingml/2006/chartDrawing">
    <cdr:from>
      <cdr:x>0.28667</cdr:x>
      <cdr:y>0.42949</cdr:y>
    </cdr:from>
    <cdr:to>
      <cdr:x>0.3299</cdr:x>
      <cdr:y>0.49301</cdr:y>
    </cdr:to>
    <cdr:sp macro="" textlink="">
      <cdr:nvSpPr>
        <cdr:cNvPr id="6" name="TextBox 1">
          <a:extLst xmlns:a="http://schemas.openxmlformats.org/drawingml/2006/main">
            <a:ext uri="{FF2B5EF4-FFF2-40B4-BE49-F238E27FC236}">
              <a16:creationId xmlns:a16="http://schemas.microsoft.com/office/drawing/2014/main" id="{B848E8A1-0D0D-4EF6-A658-DF931114CAA5}"/>
            </a:ext>
          </a:extLst>
        </cdr:cNvPr>
        <cdr:cNvSpPr txBox="1"/>
      </cdr:nvSpPr>
      <cdr:spPr>
        <a:xfrm xmlns:a="http://schemas.openxmlformats.org/drawingml/2006/main">
          <a:off x="1718397" y="1754890"/>
          <a:ext cx="259136" cy="25954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1200" b="1" i="1" dirty="0">
              <a:latin typeface="Segoe UI" panose="020B0502040204020203" pitchFamily="34" charset="0"/>
              <a:cs typeface="Segoe UI" panose="020B0502040204020203" pitchFamily="34" charset="0"/>
            </a:rPr>
            <a:t>27%</a:t>
          </a:r>
        </a:p>
      </cdr:txBody>
    </cdr:sp>
  </cdr:relSizeAnchor>
  <cdr:relSizeAnchor xmlns:cdr="http://schemas.openxmlformats.org/drawingml/2006/chartDrawing">
    <cdr:from>
      <cdr:x>0.45267</cdr:x>
      <cdr:y>0.43104</cdr:y>
    </cdr:from>
    <cdr:to>
      <cdr:x>0.4959</cdr:x>
      <cdr:y>0.49456</cdr:y>
    </cdr:to>
    <cdr:sp macro="" textlink="">
      <cdr:nvSpPr>
        <cdr:cNvPr id="7" name="TextBox 1">
          <a:extLst xmlns:a="http://schemas.openxmlformats.org/drawingml/2006/main">
            <a:ext uri="{FF2B5EF4-FFF2-40B4-BE49-F238E27FC236}">
              <a16:creationId xmlns:a16="http://schemas.microsoft.com/office/drawing/2014/main" id="{B848E8A1-0D0D-4EF6-A658-DF931114CAA5}"/>
            </a:ext>
          </a:extLst>
        </cdr:cNvPr>
        <cdr:cNvSpPr txBox="1"/>
      </cdr:nvSpPr>
      <cdr:spPr>
        <a:xfrm xmlns:a="http://schemas.openxmlformats.org/drawingml/2006/main">
          <a:off x="2713470" y="1761238"/>
          <a:ext cx="259136" cy="259544"/>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1200" b="1" i="1" dirty="0">
              <a:latin typeface="Segoe UI" panose="020B0502040204020203" pitchFamily="34" charset="0"/>
              <a:cs typeface="Segoe UI" panose="020B0502040204020203" pitchFamily="34" charset="0"/>
            </a:rPr>
            <a:t>27%</a:t>
          </a:r>
        </a:p>
      </cdr:txBody>
    </cdr:sp>
  </cdr:relSizeAnchor>
  <cdr:relSizeAnchor xmlns:cdr="http://schemas.openxmlformats.org/drawingml/2006/chartDrawing">
    <cdr:from>
      <cdr:x>0.51632</cdr:x>
      <cdr:y>0.43999</cdr:y>
    </cdr:from>
    <cdr:to>
      <cdr:x>0.55954</cdr:x>
      <cdr:y>0.50351</cdr:y>
    </cdr:to>
    <cdr:sp macro="" textlink="">
      <cdr:nvSpPr>
        <cdr:cNvPr id="8" name="TextBox 1">
          <a:extLst xmlns:a="http://schemas.openxmlformats.org/drawingml/2006/main">
            <a:ext uri="{FF2B5EF4-FFF2-40B4-BE49-F238E27FC236}">
              <a16:creationId xmlns:a16="http://schemas.microsoft.com/office/drawing/2014/main" id="{B848E8A1-0D0D-4EF6-A658-DF931114CAA5}"/>
            </a:ext>
          </a:extLst>
        </cdr:cNvPr>
        <cdr:cNvSpPr txBox="1"/>
      </cdr:nvSpPr>
      <cdr:spPr>
        <a:xfrm xmlns:a="http://schemas.openxmlformats.org/drawingml/2006/main">
          <a:off x="3095000" y="1797819"/>
          <a:ext cx="259076" cy="259543"/>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1200" b="1" i="1" dirty="0">
              <a:latin typeface="Segoe UI" panose="020B0502040204020203" pitchFamily="34" charset="0"/>
              <a:cs typeface="Segoe UI" panose="020B0502040204020203" pitchFamily="34" charset="0"/>
            </a:rPr>
            <a:t>25%</a:t>
          </a:r>
        </a:p>
      </cdr:txBody>
    </cdr:sp>
  </cdr:relSizeAnchor>
  <cdr:relSizeAnchor xmlns:cdr="http://schemas.openxmlformats.org/drawingml/2006/chartDrawing">
    <cdr:from>
      <cdr:x>0.57987</cdr:x>
      <cdr:y>0.37851</cdr:y>
    </cdr:from>
    <cdr:to>
      <cdr:x>0.6231</cdr:x>
      <cdr:y>0.44204</cdr:y>
    </cdr:to>
    <cdr:sp macro="" textlink="">
      <cdr:nvSpPr>
        <cdr:cNvPr id="9" name="TextBox 1">
          <a:extLst xmlns:a="http://schemas.openxmlformats.org/drawingml/2006/main">
            <a:ext uri="{FF2B5EF4-FFF2-40B4-BE49-F238E27FC236}">
              <a16:creationId xmlns:a16="http://schemas.microsoft.com/office/drawing/2014/main" id="{B848E8A1-0D0D-4EF6-A658-DF931114CAA5}"/>
            </a:ext>
          </a:extLst>
        </cdr:cNvPr>
        <cdr:cNvSpPr txBox="1"/>
      </cdr:nvSpPr>
      <cdr:spPr>
        <a:xfrm xmlns:a="http://schemas.openxmlformats.org/drawingml/2006/main">
          <a:off x="3475972" y="1546608"/>
          <a:ext cx="259136" cy="259584"/>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1200" b="1" i="1" dirty="0">
              <a:latin typeface="Segoe UI" panose="020B0502040204020203" pitchFamily="34" charset="0"/>
              <a:cs typeface="Segoe UI" panose="020B0502040204020203" pitchFamily="34" charset="0"/>
            </a:rPr>
            <a:t>34%</a:t>
          </a:r>
        </a:p>
      </cdr:txBody>
    </cdr:sp>
  </cdr:relSizeAnchor>
  <cdr:relSizeAnchor xmlns:cdr="http://schemas.openxmlformats.org/drawingml/2006/chartDrawing">
    <cdr:from>
      <cdr:x>0.7456</cdr:x>
      <cdr:y>0.31009</cdr:y>
    </cdr:from>
    <cdr:to>
      <cdr:x>0.78882</cdr:x>
      <cdr:y>0.37362</cdr:y>
    </cdr:to>
    <cdr:sp macro="" textlink="">
      <cdr:nvSpPr>
        <cdr:cNvPr id="10" name="TextBox 1">
          <a:extLst xmlns:a="http://schemas.openxmlformats.org/drawingml/2006/main">
            <a:ext uri="{FF2B5EF4-FFF2-40B4-BE49-F238E27FC236}">
              <a16:creationId xmlns:a16="http://schemas.microsoft.com/office/drawing/2014/main" id="{B848E8A1-0D0D-4EF6-A658-DF931114CAA5}"/>
            </a:ext>
          </a:extLst>
        </cdr:cNvPr>
        <cdr:cNvSpPr txBox="1"/>
      </cdr:nvSpPr>
      <cdr:spPr>
        <a:xfrm xmlns:a="http://schemas.openxmlformats.org/drawingml/2006/main">
          <a:off x="4469418" y="1267046"/>
          <a:ext cx="259076" cy="25958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1200" b="1" i="1" dirty="0">
              <a:latin typeface="Segoe UI" panose="020B0502040204020203" pitchFamily="34" charset="0"/>
              <a:cs typeface="Segoe UI" panose="020B0502040204020203" pitchFamily="34" charset="0"/>
            </a:rPr>
            <a:t>43%</a:t>
          </a:r>
        </a:p>
      </cdr:txBody>
    </cdr:sp>
  </cdr:relSizeAnchor>
  <cdr:relSizeAnchor xmlns:cdr="http://schemas.openxmlformats.org/drawingml/2006/chartDrawing">
    <cdr:from>
      <cdr:x>0.81085</cdr:x>
      <cdr:y>0.30884</cdr:y>
    </cdr:from>
    <cdr:to>
      <cdr:x>0.85408</cdr:x>
      <cdr:y>0.37237</cdr:y>
    </cdr:to>
    <cdr:sp macro="" textlink="">
      <cdr:nvSpPr>
        <cdr:cNvPr id="11" name="TextBox 1">
          <a:extLst xmlns:a="http://schemas.openxmlformats.org/drawingml/2006/main">
            <a:ext uri="{FF2B5EF4-FFF2-40B4-BE49-F238E27FC236}">
              <a16:creationId xmlns:a16="http://schemas.microsoft.com/office/drawing/2014/main" id="{B848E8A1-0D0D-4EF6-A658-DF931114CAA5}"/>
            </a:ext>
          </a:extLst>
        </cdr:cNvPr>
        <cdr:cNvSpPr txBox="1"/>
      </cdr:nvSpPr>
      <cdr:spPr>
        <a:xfrm xmlns:a="http://schemas.openxmlformats.org/drawingml/2006/main">
          <a:off x="4860524" y="1261941"/>
          <a:ext cx="259136" cy="25958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1200" b="1" i="1" dirty="0">
              <a:latin typeface="Segoe UI" panose="020B0502040204020203" pitchFamily="34" charset="0"/>
              <a:cs typeface="Segoe UI" panose="020B0502040204020203" pitchFamily="34" charset="0"/>
            </a:rPr>
            <a:t>43</a:t>
          </a:r>
          <a:r>
            <a:rPr lang="en-IN" sz="800" b="1" i="1" dirty="0">
              <a:latin typeface="Segoe UI" panose="020B0502040204020203" pitchFamily="34" charset="0"/>
              <a:cs typeface="Segoe UI" panose="020B0502040204020203" pitchFamily="34" charset="0"/>
            </a:rPr>
            <a:t>%</a:t>
          </a:r>
        </a:p>
      </cdr:txBody>
    </cdr:sp>
  </cdr:relSizeAnchor>
  <cdr:relSizeAnchor xmlns:cdr="http://schemas.openxmlformats.org/drawingml/2006/chartDrawing">
    <cdr:from>
      <cdr:x>0.87261</cdr:x>
      <cdr:y>0.19122</cdr:y>
    </cdr:from>
    <cdr:to>
      <cdr:x>0.91584</cdr:x>
      <cdr:y>0.25475</cdr:y>
    </cdr:to>
    <cdr:sp macro="" textlink="">
      <cdr:nvSpPr>
        <cdr:cNvPr id="12" name="TextBox 1">
          <a:extLst xmlns:a="http://schemas.openxmlformats.org/drawingml/2006/main">
            <a:ext uri="{FF2B5EF4-FFF2-40B4-BE49-F238E27FC236}">
              <a16:creationId xmlns:a16="http://schemas.microsoft.com/office/drawing/2014/main" id="{B848E8A1-0D0D-4EF6-A658-DF931114CAA5}"/>
            </a:ext>
          </a:extLst>
        </cdr:cNvPr>
        <cdr:cNvSpPr txBox="1"/>
      </cdr:nvSpPr>
      <cdr:spPr>
        <a:xfrm xmlns:a="http://schemas.openxmlformats.org/drawingml/2006/main">
          <a:off x="5230769" y="781329"/>
          <a:ext cx="259136" cy="25958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1200" b="1" i="1" dirty="0">
              <a:latin typeface="Segoe UI" panose="020B0502040204020203" pitchFamily="34" charset="0"/>
              <a:cs typeface="Segoe UI" panose="020B0502040204020203" pitchFamily="34" charset="0"/>
            </a:rPr>
            <a:t>58%</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4303314" cy="34026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5622594" y="0"/>
            <a:ext cx="4303314" cy="340265"/>
          </a:xfrm>
          <a:prstGeom prst="rect">
            <a:avLst/>
          </a:prstGeom>
        </p:spPr>
        <p:txBody>
          <a:bodyPr vert="horz" lIns="91440" tIns="45720" rIns="91440" bIns="45720" rtlCol="0"/>
          <a:lstStyle>
            <a:lvl1pPr algn="r">
              <a:defRPr sz="1200"/>
            </a:lvl1pPr>
          </a:lstStyle>
          <a:p>
            <a:fld id="{283A9E21-4981-413F-9BAB-A1BE42E0A624}" type="datetimeFigureOut">
              <a:rPr lang="de-DE" smtClean="0"/>
              <a:t>07.12.2021</a:t>
            </a:fld>
            <a:endParaRPr lang="de-DE"/>
          </a:p>
        </p:txBody>
      </p:sp>
      <p:sp>
        <p:nvSpPr>
          <p:cNvPr id="4" name="Fußzeilenplatzhalter 3"/>
          <p:cNvSpPr>
            <a:spLocks noGrp="1"/>
          </p:cNvSpPr>
          <p:nvPr>
            <p:ph type="ftr" sz="quarter" idx="2"/>
          </p:nvPr>
        </p:nvSpPr>
        <p:spPr>
          <a:xfrm>
            <a:off x="0" y="6457410"/>
            <a:ext cx="4303314" cy="34026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5622594" y="6457410"/>
            <a:ext cx="4303314" cy="340265"/>
          </a:xfrm>
          <a:prstGeom prst="rect">
            <a:avLst/>
          </a:prstGeom>
        </p:spPr>
        <p:txBody>
          <a:bodyPr vert="horz" lIns="91440" tIns="45720" rIns="91440" bIns="45720" rtlCol="0" anchor="b"/>
          <a:lstStyle>
            <a:lvl1pPr algn="r">
              <a:defRPr sz="1200"/>
            </a:lvl1pPr>
          </a:lstStyle>
          <a:p>
            <a:fld id="{B01872BD-D2C1-4FAA-A740-0001980793A7}" type="slidenum">
              <a:rPr lang="de-DE" smtClean="0"/>
              <a:t>‹#›</a:t>
            </a:fld>
            <a:endParaRPr lang="de-DE"/>
          </a:p>
        </p:txBody>
      </p:sp>
    </p:spTree>
    <p:extLst>
      <p:ext uri="{BB962C8B-B14F-4D97-AF65-F5344CB8AC3E}">
        <p14:creationId xmlns:p14="http://schemas.microsoft.com/office/powerpoint/2010/main" val="6477617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hdr" sz="quarter"/>
          </p:nvPr>
        </p:nvSpPr>
        <p:spPr bwMode="auto">
          <a:xfrm>
            <a:off x="0" y="0"/>
            <a:ext cx="4303314" cy="34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3" tIns="46077" rIns="92153" bIns="46077" numCol="1" anchor="t" anchorCtr="0" compatLnSpc="1">
            <a:prstTxWarp prst="textNoShape">
              <a:avLst/>
            </a:prstTxWarp>
          </a:bodyPr>
          <a:lstStyle>
            <a:lvl1pPr algn="l">
              <a:defRPr sz="1200">
                <a:latin typeface="Arial" charset="0"/>
                <a:cs typeface="+mn-cs"/>
              </a:defRPr>
            </a:lvl1pPr>
          </a:lstStyle>
          <a:p>
            <a:pPr>
              <a:defRPr/>
            </a:pPr>
            <a:endParaRPr lang="de-DE"/>
          </a:p>
        </p:txBody>
      </p:sp>
      <p:sp>
        <p:nvSpPr>
          <p:cNvPr id="88067" name="Rectangle 3"/>
          <p:cNvSpPr>
            <a:spLocks noGrp="1" noChangeArrowheads="1"/>
          </p:cNvSpPr>
          <p:nvPr>
            <p:ph type="dt" idx="1"/>
          </p:nvPr>
        </p:nvSpPr>
        <p:spPr bwMode="auto">
          <a:xfrm>
            <a:off x="5622594" y="0"/>
            <a:ext cx="4303314" cy="34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3" tIns="46077" rIns="92153" bIns="46077" numCol="1" anchor="t" anchorCtr="0" compatLnSpc="1">
            <a:prstTxWarp prst="textNoShape">
              <a:avLst/>
            </a:prstTxWarp>
          </a:bodyPr>
          <a:lstStyle>
            <a:lvl1pPr algn="r">
              <a:defRPr sz="1200">
                <a:latin typeface="Arial" charset="0"/>
                <a:cs typeface="+mn-cs"/>
              </a:defRPr>
            </a:lvl1pPr>
          </a:lstStyle>
          <a:p>
            <a:pPr>
              <a:defRPr/>
            </a:pPr>
            <a:endParaRPr lang="de-DE"/>
          </a:p>
        </p:txBody>
      </p:sp>
      <p:sp>
        <p:nvSpPr>
          <p:cNvPr id="27652" name="Rectangle 4"/>
          <p:cNvSpPr>
            <a:spLocks noGrp="1" noRot="1" noChangeAspect="1" noChangeArrowheads="1" noTextEdit="1"/>
          </p:cNvSpPr>
          <p:nvPr>
            <p:ph type="sldImg" idx="2"/>
          </p:nvPr>
        </p:nvSpPr>
        <p:spPr bwMode="auto">
          <a:xfrm>
            <a:off x="2698750" y="509588"/>
            <a:ext cx="4530725" cy="25495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8069" name="Rectangle 5"/>
          <p:cNvSpPr>
            <a:spLocks noGrp="1" noChangeArrowheads="1"/>
          </p:cNvSpPr>
          <p:nvPr>
            <p:ph type="body" sz="quarter" idx="3"/>
          </p:nvPr>
        </p:nvSpPr>
        <p:spPr bwMode="auto">
          <a:xfrm>
            <a:off x="992360" y="3228190"/>
            <a:ext cx="7943508" cy="305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3" tIns="46077" rIns="92153" bIns="46077"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8070" name="Rectangle 6"/>
          <p:cNvSpPr>
            <a:spLocks noGrp="1" noChangeArrowheads="1"/>
          </p:cNvSpPr>
          <p:nvPr>
            <p:ph type="ftr" sz="quarter" idx="4"/>
          </p:nvPr>
        </p:nvSpPr>
        <p:spPr bwMode="auto">
          <a:xfrm>
            <a:off x="0" y="6456379"/>
            <a:ext cx="4303314" cy="34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3" tIns="46077" rIns="92153" bIns="46077" numCol="1" anchor="b" anchorCtr="0" compatLnSpc="1">
            <a:prstTxWarp prst="textNoShape">
              <a:avLst/>
            </a:prstTxWarp>
          </a:bodyPr>
          <a:lstStyle>
            <a:lvl1pPr algn="l">
              <a:defRPr sz="1200">
                <a:latin typeface="Arial" charset="0"/>
                <a:cs typeface="+mn-cs"/>
              </a:defRPr>
            </a:lvl1pPr>
          </a:lstStyle>
          <a:p>
            <a:pPr>
              <a:defRPr/>
            </a:pPr>
            <a:endParaRPr lang="de-DE"/>
          </a:p>
        </p:txBody>
      </p:sp>
      <p:sp>
        <p:nvSpPr>
          <p:cNvPr id="88071" name="Rectangle 7"/>
          <p:cNvSpPr>
            <a:spLocks noGrp="1" noChangeArrowheads="1"/>
          </p:cNvSpPr>
          <p:nvPr>
            <p:ph type="sldNum" sz="quarter" idx="5"/>
          </p:nvPr>
        </p:nvSpPr>
        <p:spPr bwMode="auto">
          <a:xfrm>
            <a:off x="5622594" y="6456379"/>
            <a:ext cx="4303314" cy="340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153" tIns="46077" rIns="92153" bIns="46077" numCol="1" anchor="b" anchorCtr="0" compatLnSpc="1">
            <a:prstTxWarp prst="textNoShape">
              <a:avLst/>
            </a:prstTxWarp>
          </a:bodyPr>
          <a:lstStyle>
            <a:lvl1pPr algn="r">
              <a:defRPr sz="1200"/>
            </a:lvl1pPr>
          </a:lstStyle>
          <a:p>
            <a:fld id="{5EB2B633-7BEC-49A7-B3BF-92E0C7E450E6}" type="slidenum">
              <a:rPr lang="de-DE" altLang="de-DE"/>
              <a:pPr/>
              <a:t>‹#›</a:t>
            </a:fld>
            <a:endParaRPr lang="de-DE" altLang="de-DE"/>
          </a:p>
        </p:txBody>
      </p:sp>
    </p:spTree>
    <p:extLst>
      <p:ext uri="{BB962C8B-B14F-4D97-AF65-F5344CB8AC3E}">
        <p14:creationId xmlns:p14="http://schemas.microsoft.com/office/powerpoint/2010/main" val="2116968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1</a:t>
            </a:fld>
            <a:endParaRPr lang="de-DE" altLang="de-DE"/>
          </a:p>
        </p:txBody>
      </p:sp>
    </p:spTree>
    <p:extLst>
      <p:ext uri="{BB962C8B-B14F-4D97-AF65-F5344CB8AC3E}">
        <p14:creationId xmlns:p14="http://schemas.microsoft.com/office/powerpoint/2010/main" val="3615861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pPr marL="228600" indent="-228600">
              <a:buAutoNum type="arabicPeriod"/>
            </a:pPr>
            <a:r>
              <a:rPr lang="en-IN" dirty="0"/>
              <a:t>The synthetic image transformed into a fake image and further passed through a discriminator D</a:t>
            </a:r>
            <a:r>
              <a:rPr lang="en-IN" baseline="-25000" dirty="0"/>
              <a:t>Y</a:t>
            </a:r>
            <a:r>
              <a:rPr lang="en-IN" baseline="0" dirty="0"/>
              <a:t> , We get 16 x 16 vector output, usually general GAN’s discriminator produces scalar output, as the discriminator used in </a:t>
            </a:r>
            <a:r>
              <a:rPr lang="en-IN" baseline="0" dirty="0" err="1"/>
              <a:t>CycleGAN</a:t>
            </a:r>
            <a:r>
              <a:rPr lang="en-IN" baseline="0" dirty="0"/>
              <a:t> is has a special architecture, the each entry in the output of 16 x 16 vector, predicts a specific patch in an input image being real or fake.</a:t>
            </a:r>
          </a:p>
          <a:p>
            <a:pPr marL="228600" indent="-228600">
              <a:buAutoNum type="arabicPeriod"/>
            </a:pPr>
            <a:endParaRPr lang="en-IN" baseline="0" dirty="0"/>
          </a:p>
          <a:p>
            <a:pPr marL="228600" indent="-228600">
              <a:buAutoNum type="arabicPeriod"/>
            </a:pPr>
            <a:r>
              <a:rPr lang="en-IN" baseline="0" dirty="0"/>
              <a:t>As given in equation synthetic image x</a:t>
            </a:r>
            <a:r>
              <a:rPr lang="en-IN" baseline="-25000" dirty="0"/>
              <a:t>i</a:t>
            </a:r>
            <a:r>
              <a:rPr lang="en-IN" baseline="0" dirty="0"/>
              <a:t> from source domain is passed through generator G again further passed through </a:t>
            </a:r>
            <a:r>
              <a:rPr lang="en-IN" dirty="0"/>
              <a:t>D</a:t>
            </a:r>
            <a:r>
              <a:rPr lang="en-IN" baseline="-25000" dirty="0"/>
              <a:t>Y</a:t>
            </a:r>
            <a:r>
              <a:rPr lang="en-IN" baseline="0" dirty="0"/>
              <a:t> and mean absolute error is calculated, and that is our generator loss. </a:t>
            </a:r>
            <a:endParaRPr lang="en-IN" baseline="-25000"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10</a:t>
            </a:fld>
            <a:endParaRPr lang="de-DE" altLang="de-DE"/>
          </a:p>
        </p:txBody>
      </p:sp>
    </p:spTree>
    <p:extLst>
      <p:ext uri="{BB962C8B-B14F-4D97-AF65-F5344CB8AC3E}">
        <p14:creationId xmlns:p14="http://schemas.microsoft.com/office/powerpoint/2010/main" val="2423531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Discriminator D</a:t>
            </a:r>
            <a:r>
              <a:rPr lang="en-IN" baseline="-25000" dirty="0"/>
              <a:t>Y</a:t>
            </a:r>
            <a:r>
              <a:rPr lang="en-IN" baseline="0" dirty="0"/>
              <a:t> takes two kinds of inputs, first is real image from the target domain and the fake image produced from generator G.</a:t>
            </a:r>
          </a:p>
          <a:p>
            <a:pPr marL="228600" indent="-228600">
              <a:buAutoNum type="arabicPeriod"/>
            </a:pPr>
            <a:r>
              <a:rPr lang="en-IN" baseline="0" dirty="0"/>
              <a:t>When it takes real image as an input, then output is minimized with a reference vector containing all values 1. Mean squared error is used to calculate this loss.</a:t>
            </a:r>
          </a:p>
          <a:p>
            <a:pPr marL="228600" indent="-228600">
              <a:buAutoNum type="arabicPeriod"/>
            </a:pPr>
            <a:r>
              <a:rPr lang="en-IN" baseline="0" dirty="0"/>
              <a:t>Similarly when it takes generated fake image as an input, then the Mean squared error between output and reference vector with all zeros is calculated.</a:t>
            </a:r>
          </a:p>
          <a:p>
            <a:pPr marL="228600" indent="-228600">
              <a:buAutoNum type="arabicPeriod"/>
            </a:pPr>
            <a:r>
              <a:rPr lang="en-IN" baseline="0" dirty="0"/>
              <a:t>In equation 4 we can see the same operation is occurring, in first part, where real image </a:t>
            </a:r>
            <a:r>
              <a:rPr lang="en-IN" baseline="0" dirty="0" err="1"/>
              <a:t>y</a:t>
            </a:r>
            <a:r>
              <a:rPr lang="en-IN" baseline="-25000" dirty="0" err="1"/>
              <a:t>j</a:t>
            </a:r>
            <a:r>
              <a:rPr lang="en-IN" baseline="0" dirty="0"/>
              <a:t> from the target domain passed through </a:t>
            </a:r>
            <a:r>
              <a:rPr lang="en-IN" dirty="0"/>
              <a:t>D</a:t>
            </a:r>
            <a:r>
              <a:rPr lang="en-IN" baseline="-25000" dirty="0"/>
              <a:t>Y </a:t>
            </a:r>
            <a:r>
              <a:rPr lang="en-IN" baseline="0" dirty="0"/>
              <a:t>and squared difference between output and vectors of 1 is calculated. In second part of equation,  the fake image is produced using generator G and passed through discriminator </a:t>
            </a:r>
            <a:r>
              <a:rPr lang="en-IN" dirty="0"/>
              <a:t>D</a:t>
            </a:r>
            <a:r>
              <a:rPr lang="en-IN" baseline="-25000" dirty="0"/>
              <a:t>Y</a:t>
            </a:r>
            <a:r>
              <a:rPr lang="en-IN" baseline="0" dirty="0"/>
              <a:t> and output squared.</a:t>
            </a:r>
          </a:p>
          <a:p>
            <a:pPr marL="228600" indent="-228600">
              <a:buAutoNum type="arabicPeriod"/>
            </a:pPr>
            <a:r>
              <a:rPr lang="en-IN" baseline="0" dirty="0"/>
              <a:t>Both losses are added and averaged to produce discriminator loss.</a:t>
            </a:r>
          </a:p>
          <a:p>
            <a:pPr marL="0" indent="0">
              <a:buNone/>
            </a:pPr>
            <a:endParaRPr lang="en-IN" baseline="0"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11</a:t>
            </a:fld>
            <a:endParaRPr lang="de-DE" altLang="de-DE"/>
          </a:p>
        </p:txBody>
      </p:sp>
    </p:spTree>
    <p:extLst>
      <p:ext uri="{BB962C8B-B14F-4D97-AF65-F5344CB8AC3E}">
        <p14:creationId xmlns:p14="http://schemas.microsoft.com/office/powerpoint/2010/main" val="3063953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pPr marL="228600" indent="-228600">
              <a:buAutoNum type="arabicPeriod"/>
            </a:pPr>
            <a:r>
              <a:rPr lang="en-IN" dirty="0"/>
              <a:t>Now lets have a brief look into discriminator architecture, as I have mentioned earlier, the output of the discriminator is 16x 16 vector, where each entry in the output represents a specific patch in an input image being real or fake. </a:t>
            </a:r>
          </a:p>
          <a:p>
            <a:pPr marL="228600" indent="-228600">
              <a:buAutoNum type="arabicPeriod"/>
            </a:pPr>
            <a:r>
              <a:rPr lang="en-IN" dirty="0"/>
              <a:t>There are 5 down sampling convolution blocks in this  architecture.</a:t>
            </a:r>
          </a:p>
          <a:p>
            <a:pPr marL="228600" indent="-228600">
              <a:buAutoNum type="arabicPeriod"/>
            </a:pPr>
            <a:endParaRPr lang="en-IN" dirty="0"/>
          </a:p>
          <a:p>
            <a:pPr marL="0" indent="0">
              <a:buNone/>
            </a:pPr>
            <a:r>
              <a:rPr lang="en-IN" dirty="0"/>
              <a:t>Now lets have a brief look into architecture of the generator.</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12</a:t>
            </a:fld>
            <a:endParaRPr lang="de-DE" altLang="de-DE"/>
          </a:p>
        </p:txBody>
      </p:sp>
    </p:spTree>
    <p:extLst>
      <p:ext uri="{BB962C8B-B14F-4D97-AF65-F5344CB8AC3E}">
        <p14:creationId xmlns:p14="http://schemas.microsoft.com/office/powerpoint/2010/main" val="268508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The generator architecture has 3 parts, first is down sampling block, where input image is down sampled using several convolution layers.</a:t>
            </a:r>
          </a:p>
          <a:p>
            <a:pPr marL="228600" indent="-228600">
              <a:buAutoNum type="arabicPeriod"/>
            </a:pPr>
            <a:r>
              <a:rPr lang="en-IN" dirty="0"/>
              <a:t>In Second part we have is 9 </a:t>
            </a:r>
            <a:r>
              <a:rPr lang="en-IN" dirty="0" err="1"/>
              <a:t>ResNet</a:t>
            </a:r>
            <a:r>
              <a:rPr lang="en-IN" dirty="0"/>
              <a:t> blocks, to tackle the problem of vanishing gradients.</a:t>
            </a:r>
          </a:p>
          <a:p>
            <a:pPr marL="228600" indent="-228600">
              <a:buAutoNum type="arabicPeriod"/>
            </a:pPr>
            <a:r>
              <a:rPr lang="en-IN" dirty="0"/>
              <a:t>In third part we have transposed convolution layer to up sample the input image back to its original dimension.</a:t>
            </a:r>
          </a:p>
          <a:p>
            <a:pPr marL="228600" indent="-228600">
              <a:buAutoNum type="arabicPeriod"/>
            </a:pPr>
            <a:endParaRPr lang="en-IN" dirty="0"/>
          </a:p>
          <a:p>
            <a:pPr marL="0" indent="0">
              <a:buNone/>
            </a:pPr>
            <a:r>
              <a:rPr lang="en-IN" dirty="0"/>
              <a:t>This was all about the </a:t>
            </a:r>
            <a:r>
              <a:rPr lang="en-IN" dirty="0" err="1"/>
              <a:t>CycleGAN</a:t>
            </a:r>
            <a:r>
              <a:rPr lang="en-IN" dirty="0"/>
              <a:t>, now lets have a look into Experiments conducted in this thesis.</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13</a:t>
            </a:fld>
            <a:endParaRPr lang="de-DE" altLang="de-DE"/>
          </a:p>
        </p:txBody>
      </p:sp>
    </p:spTree>
    <p:extLst>
      <p:ext uri="{BB962C8B-B14F-4D97-AF65-F5344CB8AC3E}">
        <p14:creationId xmlns:p14="http://schemas.microsoft.com/office/powerpoint/2010/main" val="840081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First experiment was to train a </a:t>
            </a:r>
            <a:r>
              <a:rPr lang="en-IN" dirty="0" err="1"/>
              <a:t>CycleGAN</a:t>
            </a:r>
            <a:r>
              <a:rPr lang="en-IN" dirty="0"/>
              <a:t> using synthetic images and real images.</a:t>
            </a:r>
          </a:p>
          <a:p>
            <a:pPr marL="228600" indent="-228600">
              <a:buAutoNum type="arabicPeriod"/>
            </a:pPr>
            <a:r>
              <a:rPr lang="en-IN" dirty="0"/>
              <a:t>In next experiments we will train three different classifier using three different data distributions and analyse domain gap between these data distribution and real data distribution.</a:t>
            </a:r>
          </a:p>
          <a:p>
            <a:pPr marL="228600" indent="-228600">
              <a:buAutoNum type="arabicPeriod"/>
            </a:pPr>
            <a:endParaRPr lang="en-IN" dirty="0"/>
          </a:p>
          <a:p>
            <a:pPr marL="228600" indent="-228600">
              <a:buAutoNum type="arabicPeriod"/>
            </a:pPr>
            <a:r>
              <a:rPr lang="en-IN" dirty="0"/>
              <a:t>For example, we will train a classifier using synthetic images to test on the real images, to understand domain gap between synthetic data distribution and real data distribution.</a:t>
            </a:r>
          </a:p>
          <a:p>
            <a:pPr marL="228600" indent="-228600">
              <a:buAutoNum type="arabicPeriod"/>
            </a:pPr>
            <a:endParaRPr lang="en-IN"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IN" dirty="0"/>
              <a:t>Next, we will </a:t>
            </a:r>
            <a:r>
              <a:rPr lang="en-IN" dirty="0" err="1"/>
              <a:t>faxify</a:t>
            </a:r>
            <a:r>
              <a:rPr lang="en-IN" dirty="0"/>
              <a:t> the synthetic images using </a:t>
            </a:r>
            <a:r>
              <a:rPr lang="en-IN" dirty="0" err="1"/>
              <a:t>faxification</a:t>
            </a:r>
            <a:r>
              <a:rPr lang="en-IN" dirty="0"/>
              <a:t> process, and created </a:t>
            </a:r>
            <a:r>
              <a:rPr lang="en-IN" dirty="0" err="1"/>
              <a:t>faxified</a:t>
            </a:r>
            <a:r>
              <a:rPr lang="en-IN" dirty="0"/>
              <a:t> images. Then a classifier trained using </a:t>
            </a:r>
            <a:r>
              <a:rPr lang="en-IN" dirty="0" err="1"/>
              <a:t>faxified</a:t>
            </a:r>
            <a:r>
              <a:rPr lang="en-IN" dirty="0"/>
              <a:t> image, tested on real images, to understand domain gap between </a:t>
            </a:r>
            <a:r>
              <a:rPr lang="en-IN" dirty="0" err="1"/>
              <a:t>faxified</a:t>
            </a:r>
            <a:r>
              <a:rPr lang="en-IN" dirty="0"/>
              <a:t> data distribution and real data distribution.</a:t>
            </a:r>
          </a:p>
          <a:p>
            <a:pPr marL="228600" indent="-228600">
              <a:buAutoNum type="arabicPeriod"/>
            </a:pPr>
            <a:endParaRPr lang="en-IN" dirty="0"/>
          </a:p>
          <a:p>
            <a:pPr marL="228600" indent="-228600">
              <a:buAutoNum type="arabicPeriod"/>
            </a:pPr>
            <a:r>
              <a:rPr lang="en-IN" dirty="0"/>
              <a:t>In coming slides we will see how the </a:t>
            </a:r>
            <a:r>
              <a:rPr lang="en-IN" dirty="0" err="1"/>
              <a:t>faxified</a:t>
            </a:r>
            <a:r>
              <a:rPr lang="en-IN" dirty="0"/>
              <a:t> and synthetic images are is created and datasets used in this thesis.</a:t>
            </a:r>
          </a:p>
          <a:p>
            <a:pPr marL="228600" indent="-228600">
              <a:buAutoNum type="arabicPeriod"/>
            </a:pPr>
            <a:endParaRPr lang="en-IN" dirty="0"/>
          </a:p>
          <a:p>
            <a:pPr marL="228600" indent="-228600">
              <a:buAutoNum type="arabicPeriod"/>
            </a:pPr>
            <a:r>
              <a:rPr lang="en-GB" dirty="0"/>
              <a:t>Now the most important experiment of the thesis is determining the quality of fake images generated by the generator G, which transforms synthetic images into fake images that are similar to the actual real images. For this, we train a classifier on fake images and test it on real images.</a:t>
            </a:r>
          </a:p>
          <a:p>
            <a:pPr marL="228600" indent="-228600">
              <a:buAutoNum type="arabicPeriod"/>
            </a:pPr>
            <a:endParaRPr lang="en-GB" dirty="0"/>
          </a:p>
          <a:p>
            <a:pPr marL="228600" indent="-228600">
              <a:buAutoNum type="arabicPeriod"/>
            </a:pPr>
            <a:r>
              <a:rPr lang="en-GB" dirty="0"/>
              <a:t>The idea is behind this experiment is, if this classifier performs well on real images, then we can say the quality of fake images is good otherwise they are bad.</a:t>
            </a:r>
          </a:p>
          <a:p>
            <a:pPr marL="228600" indent="-228600">
              <a:buAutoNum type="arabicPeriod"/>
            </a:pPr>
            <a:endParaRPr lang="en-GB" dirty="0"/>
          </a:p>
          <a:p>
            <a:pPr marL="228600" indent="-228600">
              <a:buAutoNum type="arabicPeriod"/>
            </a:pPr>
            <a:r>
              <a:rPr lang="en-GB" dirty="0"/>
              <a:t>Now lets have look into the process of synthetic and </a:t>
            </a:r>
            <a:r>
              <a:rPr lang="en-GB" dirty="0" err="1"/>
              <a:t>faxified</a:t>
            </a:r>
            <a:r>
              <a:rPr lang="en-GB" dirty="0"/>
              <a:t> data creation process.</a:t>
            </a:r>
            <a:endParaRPr lang="en-IN"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14</a:t>
            </a:fld>
            <a:endParaRPr lang="de-DE" altLang="de-DE"/>
          </a:p>
        </p:txBody>
      </p:sp>
    </p:spTree>
    <p:extLst>
      <p:ext uri="{BB962C8B-B14F-4D97-AF65-F5344CB8AC3E}">
        <p14:creationId xmlns:p14="http://schemas.microsoft.com/office/powerpoint/2010/main" val="3392959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First experiment was to train a </a:t>
            </a:r>
            <a:r>
              <a:rPr lang="en-IN" dirty="0" err="1"/>
              <a:t>CycleGAN</a:t>
            </a:r>
            <a:r>
              <a:rPr lang="en-IN" dirty="0"/>
              <a:t> using synthetic images and real images.</a:t>
            </a:r>
          </a:p>
          <a:p>
            <a:pPr marL="228600" indent="-228600">
              <a:buAutoNum type="arabicPeriod"/>
            </a:pPr>
            <a:r>
              <a:rPr lang="en-IN" dirty="0"/>
              <a:t>In next experiments we will train three different classifier using three different data distributions and analyse domain gap between these data distribution and real data distribution.</a:t>
            </a:r>
          </a:p>
          <a:p>
            <a:pPr marL="228600" indent="-228600">
              <a:buAutoNum type="arabicPeriod"/>
            </a:pPr>
            <a:endParaRPr lang="en-IN" dirty="0"/>
          </a:p>
          <a:p>
            <a:pPr marL="228600" indent="-228600">
              <a:buAutoNum type="arabicPeriod"/>
            </a:pPr>
            <a:r>
              <a:rPr lang="en-IN" dirty="0"/>
              <a:t>For example, we will train a classifier using synthetic images to test on the real images, to understand domain gap between synthetic data distribution and real data distribution.</a:t>
            </a:r>
          </a:p>
          <a:p>
            <a:pPr marL="228600" indent="-228600">
              <a:buAutoNum type="arabicPeriod"/>
            </a:pPr>
            <a:endParaRPr lang="en-IN"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IN" dirty="0"/>
              <a:t>Next, we will </a:t>
            </a:r>
            <a:r>
              <a:rPr lang="en-IN" dirty="0" err="1"/>
              <a:t>faxify</a:t>
            </a:r>
            <a:r>
              <a:rPr lang="en-IN" dirty="0"/>
              <a:t> the synthetic images using </a:t>
            </a:r>
            <a:r>
              <a:rPr lang="en-IN" dirty="0" err="1"/>
              <a:t>faxification</a:t>
            </a:r>
            <a:r>
              <a:rPr lang="en-IN" dirty="0"/>
              <a:t> process, and created </a:t>
            </a:r>
            <a:r>
              <a:rPr lang="en-IN" dirty="0" err="1"/>
              <a:t>faxified</a:t>
            </a:r>
            <a:r>
              <a:rPr lang="en-IN" dirty="0"/>
              <a:t> images. Then a classifier trained using </a:t>
            </a:r>
            <a:r>
              <a:rPr lang="en-IN" dirty="0" err="1"/>
              <a:t>faxified</a:t>
            </a:r>
            <a:r>
              <a:rPr lang="en-IN" dirty="0"/>
              <a:t> image, tested on real images, to understand domain gap between </a:t>
            </a:r>
            <a:r>
              <a:rPr lang="en-IN" dirty="0" err="1"/>
              <a:t>faxified</a:t>
            </a:r>
            <a:r>
              <a:rPr lang="en-IN" dirty="0"/>
              <a:t> data distribution and real data distribution.</a:t>
            </a:r>
          </a:p>
          <a:p>
            <a:pPr marL="228600" indent="-228600">
              <a:buAutoNum type="arabicPeriod"/>
            </a:pPr>
            <a:endParaRPr lang="en-IN" dirty="0"/>
          </a:p>
          <a:p>
            <a:pPr marL="228600" indent="-228600">
              <a:buAutoNum type="arabicPeriod"/>
            </a:pPr>
            <a:r>
              <a:rPr lang="en-IN" dirty="0"/>
              <a:t>In coming slides we will see how the </a:t>
            </a:r>
            <a:r>
              <a:rPr lang="en-IN" dirty="0" err="1"/>
              <a:t>faxified</a:t>
            </a:r>
            <a:r>
              <a:rPr lang="en-IN" dirty="0"/>
              <a:t> and synthetic images are is created and datasets used in this thesis.</a:t>
            </a:r>
          </a:p>
          <a:p>
            <a:pPr marL="228600" indent="-228600">
              <a:buAutoNum type="arabicPeriod"/>
            </a:pPr>
            <a:endParaRPr lang="en-IN" dirty="0"/>
          </a:p>
          <a:p>
            <a:pPr marL="228600" indent="-228600">
              <a:buAutoNum type="arabicPeriod"/>
            </a:pPr>
            <a:r>
              <a:rPr lang="en-GB" dirty="0"/>
              <a:t>Now the most important experiment of the thesis is determining the quality of fake images generated by the generator G, which transforms synthetic images into fake images that are similar to the actual real images. For this, we train a classifier on fake images and test it on real images.</a:t>
            </a:r>
          </a:p>
          <a:p>
            <a:pPr marL="228600" indent="-228600">
              <a:buAutoNum type="arabicPeriod"/>
            </a:pPr>
            <a:endParaRPr lang="en-GB" dirty="0"/>
          </a:p>
          <a:p>
            <a:pPr marL="228600" indent="-228600">
              <a:buAutoNum type="arabicPeriod"/>
            </a:pPr>
            <a:r>
              <a:rPr lang="en-GB" dirty="0"/>
              <a:t>The idea is behind this experiment is, if this classifier performs well on real images, then we can say the quality of fake images is good otherwise they are bad.</a:t>
            </a:r>
          </a:p>
          <a:p>
            <a:pPr marL="228600" indent="-228600">
              <a:buAutoNum type="arabicPeriod"/>
            </a:pPr>
            <a:endParaRPr lang="en-GB" dirty="0"/>
          </a:p>
          <a:p>
            <a:pPr marL="228600" indent="-228600">
              <a:buAutoNum type="arabicPeriod"/>
            </a:pPr>
            <a:r>
              <a:rPr lang="en-GB" dirty="0"/>
              <a:t>Now lets have look into the process of synthetic and </a:t>
            </a:r>
            <a:r>
              <a:rPr lang="en-GB" dirty="0" err="1"/>
              <a:t>faxified</a:t>
            </a:r>
            <a:r>
              <a:rPr lang="en-GB" dirty="0"/>
              <a:t> data creation process.</a:t>
            </a:r>
            <a:endParaRPr lang="en-IN"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15</a:t>
            </a:fld>
            <a:endParaRPr lang="de-DE" altLang="de-DE"/>
          </a:p>
        </p:txBody>
      </p:sp>
    </p:spTree>
    <p:extLst>
      <p:ext uri="{BB962C8B-B14F-4D97-AF65-F5344CB8AC3E}">
        <p14:creationId xmlns:p14="http://schemas.microsoft.com/office/powerpoint/2010/main" val="816195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First experiment was to train a </a:t>
            </a:r>
            <a:r>
              <a:rPr lang="en-IN" dirty="0" err="1"/>
              <a:t>CycleGAN</a:t>
            </a:r>
            <a:r>
              <a:rPr lang="en-IN" dirty="0"/>
              <a:t> using synthetic images and real images.</a:t>
            </a:r>
          </a:p>
          <a:p>
            <a:pPr marL="228600" indent="-228600">
              <a:buAutoNum type="arabicPeriod"/>
            </a:pPr>
            <a:r>
              <a:rPr lang="en-IN" dirty="0"/>
              <a:t>In next experiments we will train three different classifier using three different data distributions and analyse domain gap between these data distribution and real data distribution.</a:t>
            </a:r>
          </a:p>
          <a:p>
            <a:pPr marL="228600" indent="-228600">
              <a:buAutoNum type="arabicPeriod"/>
            </a:pPr>
            <a:endParaRPr lang="en-IN" dirty="0"/>
          </a:p>
          <a:p>
            <a:pPr marL="228600" indent="-228600">
              <a:buAutoNum type="arabicPeriod"/>
            </a:pPr>
            <a:r>
              <a:rPr lang="en-IN" dirty="0"/>
              <a:t>For example, we will train a classifier using synthetic images to test on the real images, to understand domain gap between synthetic data distribution and real data distribution.</a:t>
            </a:r>
          </a:p>
          <a:p>
            <a:pPr marL="228600" indent="-228600">
              <a:buAutoNum type="arabicPeriod"/>
            </a:pPr>
            <a:endParaRPr lang="en-IN"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IN" dirty="0"/>
              <a:t>Next, we will </a:t>
            </a:r>
            <a:r>
              <a:rPr lang="en-IN" dirty="0" err="1"/>
              <a:t>faxify</a:t>
            </a:r>
            <a:r>
              <a:rPr lang="en-IN" dirty="0"/>
              <a:t> the synthetic images using </a:t>
            </a:r>
            <a:r>
              <a:rPr lang="en-IN" dirty="0" err="1"/>
              <a:t>faxification</a:t>
            </a:r>
            <a:r>
              <a:rPr lang="en-IN" dirty="0"/>
              <a:t> process, and created </a:t>
            </a:r>
            <a:r>
              <a:rPr lang="en-IN" dirty="0" err="1"/>
              <a:t>faxified</a:t>
            </a:r>
            <a:r>
              <a:rPr lang="en-IN" dirty="0"/>
              <a:t> images. Then a classifier trained using </a:t>
            </a:r>
            <a:r>
              <a:rPr lang="en-IN" dirty="0" err="1"/>
              <a:t>faxified</a:t>
            </a:r>
            <a:r>
              <a:rPr lang="en-IN" dirty="0"/>
              <a:t> image, tested on real images, to understand domain gap between </a:t>
            </a:r>
            <a:r>
              <a:rPr lang="en-IN" dirty="0" err="1"/>
              <a:t>faxified</a:t>
            </a:r>
            <a:r>
              <a:rPr lang="en-IN" dirty="0"/>
              <a:t> data distribution and real data distribution.</a:t>
            </a:r>
          </a:p>
          <a:p>
            <a:pPr marL="228600" indent="-228600">
              <a:buAutoNum type="arabicPeriod"/>
            </a:pPr>
            <a:endParaRPr lang="en-IN" dirty="0"/>
          </a:p>
          <a:p>
            <a:pPr marL="228600" indent="-228600">
              <a:buAutoNum type="arabicPeriod"/>
            </a:pPr>
            <a:r>
              <a:rPr lang="en-IN" dirty="0"/>
              <a:t>In coming slides we will see how the </a:t>
            </a:r>
            <a:r>
              <a:rPr lang="en-IN" dirty="0" err="1"/>
              <a:t>faxified</a:t>
            </a:r>
            <a:r>
              <a:rPr lang="en-IN" dirty="0"/>
              <a:t> and synthetic images are is created and datasets used in this thesis.</a:t>
            </a:r>
          </a:p>
          <a:p>
            <a:pPr marL="228600" indent="-228600">
              <a:buAutoNum type="arabicPeriod"/>
            </a:pPr>
            <a:endParaRPr lang="en-IN" dirty="0"/>
          </a:p>
          <a:p>
            <a:pPr marL="228600" indent="-228600">
              <a:buAutoNum type="arabicPeriod"/>
            </a:pPr>
            <a:r>
              <a:rPr lang="en-GB" dirty="0"/>
              <a:t>Now the most important experiment of the thesis is determining the quality of fake images generated by the generator G, which transforms synthetic images into fake images that are similar to the actual real images. For this, we train a classifier on fake images and test it on real images.</a:t>
            </a:r>
          </a:p>
          <a:p>
            <a:pPr marL="228600" indent="-228600">
              <a:buAutoNum type="arabicPeriod"/>
            </a:pPr>
            <a:endParaRPr lang="en-GB" dirty="0"/>
          </a:p>
          <a:p>
            <a:pPr marL="228600" indent="-228600">
              <a:buAutoNum type="arabicPeriod"/>
            </a:pPr>
            <a:r>
              <a:rPr lang="en-GB" dirty="0"/>
              <a:t>The idea is behind this experiment is, if this classifier performs well on real images, then we can say the quality of fake images is good otherwise they are bad.</a:t>
            </a:r>
          </a:p>
          <a:p>
            <a:pPr marL="228600" indent="-228600">
              <a:buAutoNum type="arabicPeriod"/>
            </a:pPr>
            <a:endParaRPr lang="en-GB" dirty="0"/>
          </a:p>
          <a:p>
            <a:pPr marL="228600" indent="-228600">
              <a:buAutoNum type="arabicPeriod"/>
            </a:pPr>
            <a:r>
              <a:rPr lang="en-GB" dirty="0"/>
              <a:t>Now lets have look into the process of synthetic and </a:t>
            </a:r>
            <a:r>
              <a:rPr lang="en-GB" dirty="0" err="1"/>
              <a:t>faxified</a:t>
            </a:r>
            <a:r>
              <a:rPr lang="en-GB" dirty="0"/>
              <a:t> data creation process.</a:t>
            </a:r>
            <a:endParaRPr lang="en-IN"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16</a:t>
            </a:fld>
            <a:endParaRPr lang="de-DE" altLang="de-DE"/>
          </a:p>
        </p:txBody>
      </p:sp>
    </p:spTree>
    <p:extLst>
      <p:ext uri="{BB962C8B-B14F-4D97-AF65-F5344CB8AC3E}">
        <p14:creationId xmlns:p14="http://schemas.microsoft.com/office/powerpoint/2010/main" val="1172700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The synthetic images are created by pasting handwritten crops these on empty templates.</a:t>
            </a:r>
          </a:p>
          <a:p>
            <a:endParaRPr lang="en-IN" dirty="0"/>
          </a:p>
          <a:p>
            <a:r>
              <a:rPr lang="en-IN" dirty="0"/>
              <a:t>2. Sample handwritten crops can be seen here.</a:t>
            </a:r>
          </a:p>
          <a:p>
            <a:r>
              <a:rPr lang="en-IN" dirty="0"/>
              <a:t> </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17</a:t>
            </a:fld>
            <a:endParaRPr lang="de-DE" altLang="de-DE"/>
          </a:p>
        </p:txBody>
      </p:sp>
    </p:spTree>
    <p:extLst>
      <p:ext uri="{BB962C8B-B14F-4D97-AF65-F5344CB8AC3E}">
        <p14:creationId xmlns:p14="http://schemas.microsoft.com/office/powerpoint/2010/main" val="2947536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IN" dirty="0"/>
              <a:t>1. So now we have synthetic images, next we </a:t>
            </a:r>
            <a:r>
              <a:rPr lang="en-IN" dirty="0" err="1"/>
              <a:t>faxify</a:t>
            </a:r>
            <a:r>
              <a:rPr lang="en-IN" dirty="0"/>
              <a:t> them using </a:t>
            </a:r>
            <a:r>
              <a:rPr lang="en-IN" dirty="0" err="1"/>
              <a:t>faxification</a:t>
            </a:r>
            <a:r>
              <a:rPr lang="en-IN" dirty="0"/>
              <a:t> process, which is an image processing tool.</a:t>
            </a:r>
          </a:p>
          <a:p>
            <a:r>
              <a:rPr lang="en-IN" dirty="0"/>
              <a:t>2. This process mimics the way fax machine works.</a:t>
            </a:r>
          </a:p>
          <a:p>
            <a:r>
              <a:rPr lang="en-IN" dirty="0"/>
              <a:t>3. It has steps like </a:t>
            </a:r>
          </a:p>
          <a:p>
            <a:endParaRPr lang="en-IN" dirty="0"/>
          </a:p>
          <a:p>
            <a:pPr marL="343080" indent="-339120">
              <a:lnSpc>
                <a:spcPct val="150000"/>
              </a:lnSpc>
              <a:buClr>
                <a:srgbClr val="FF0000"/>
              </a:buClr>
              <a:buFont typeface="Wingdings" charset="2"/>
              <a:buChar char=""/>
            </a:pPr>
            <a:r>
              <a:rPr lang="en-IN" sz="1200" dirty="0">
                <a:solidFill>
                  <a:prstClr val="black"/>
                </a:solidFill>
                <a:latin typeface="Segoe UI" panose="020B0502040204020203" pitchFamily="34" charset="0"/>
                <a:cs typeface="Segoe UI" panose="020B0502040204020203" pitchFamily="34" charset="0"/>
              </a:rPr>
              <a:t>Conversion to grayscale</a:t>
            </a:r>
          </a:p>
          <a:p>
            <a:pPr marL="343080" indent="-339120">
              <a:lnSpc>
                <a:spcPct val="150000"/>
              </a:lnSpc>
              <a:buClr>
                <a:srgbClr val="FF0000"/>
              </a:buClr>
              <a:buFont typeface="Wingdings" charset="2"/>
              <a:buChar char=""/>
            </a:pPr>
            <a:r>
              <a:rPr lang="en-IN" sz="1200" dirty="0">
                <a:solidFill>
                  <a:prstClr val="black"/>
                </a:solidFill>
                <a:latin typeface="Segoe UI" panose="020B0502040204020203" pitchFamily="34" charset="0"/>
                <a:cs typeface="Segoe UI" panose="020B0502040204020203" pitchFamily="34" charset="0"/>
              </a:rPr>
              <a:t>Brightness transform</a:t>
            </a:r>
          </a:p>
          <a:p>
            <a:pPr marL="343080" indent="-339120">
              <a:lnSpc>
                <a:spcPct val="150000"/>
              </a:lnSpc>
              <a:buClr>
                <a:srgbClr val="FF0000"/>
              </a:buClr>
              <a:buFont typeface="Wingdings" charset="2"/>
              <a:buChar char=""/>
            </a:pPr>
            <a:r>
              <a:rPr lang="en-IN" sz="1200" dirty="0">
                <a:solidFill>
                  <a:prstClr val="black"/>
                </a:solidFill>
                <a:latin typeface="Segoe UI" panose="020B0502040204020203" pitchFamily="34" charset="0"/>
                <a:cs typeface="Segoe UI" panose="020B0502040204020203" pitchFamily="34" charset="0"/>
              </a:rPr>
              <a:t>Binarization</a:t>
            </a:r>
          </a:p>
          <a:p>
            <a:pPr marL="343080" indent="-339120">
              <a:lnSpc>
                <a:spcPct val="150000"/>
              </a:lnSpc>
              <a:buClr>
                <a:srgbClr val="FF0000"/>
              </a:buClr>
              <a:buFont typeface="Wingdings" charset="2"/>
              <a:buChar char=""/>
            </a:pPr>
            <a:r>
              <a:rPr lang="en-IN" sz="1200" dirty="0">
                <a:solidFill>
                  <a:prstClr val="black"/>
                </a:solidFill>
                <a:latin typeface="Segoe UI" panose="020B0502040204020203" pitchFamily="34" charset="0"/>
                <a:cs typeface="Segoe UI" panose="020B0502040204020203" pitchFamily="34" charset="0"/>
              </a:rPr>
              <a:t>Rotate 180 Degrees</a:t>
            </a:r>
          </a:p>
          <a:p>
            <a:pPr marL="343080" indent="-339120">
              <a:lnSpc>
                <a:spcPct val="150000"/>
              </a:lnSpc>
              <a:buClr>
                <a:srgbClr val="FF0000"/>
              </a:buClr>
              <a:buFont typeface="Wingdings" charset="2"/>
              <a:buChar char=""/>
            </a:pPr>
            <a:r>
              <a:rPr lang="en-IN" sz="1200" dirty="0">
                <a:solidFill>
                  <a:prstClr val="black"/>
                </a:solidFill>
                <a:latin typeface="Segoe UI" panose="020B0502040204020203" pitchFamily="34" charset="0"/>
                <a:cs typeface="Segoe UI" panose="020B0502040204020203" pitchFamily="34" charset="0"/>
              </a:rPr>
              <a:t>Adding Noise</a:t>
            </a:r>
          </a:p>
          <a:p>
            <a:pPr marL="343080" indent="-339120">
              <a:lnSpc>
                <a:spcPct val="150000"/>
              </a:lnSpc>
              <a:buClr>
                <a:srgbClr val="FF0000"/>
              </a:buClr>
              <a:buFont typeface="Wingdings" charset="2"/>
              <a:buChar char=""/>
            </a:pPr>
            <a:r>
              <a:rPr lang="en-IN" sz="1200" dirty="0">
                <a:solidFill>
                  <a:prstClr val="black"/>
                </a:solidFill>
                <a:latin typeface="Segoe UI" panose="020B0502040204020203" pitchFamily="34" charset="0"/>
                <a:cs typeface="Segoe UI" panose="020B0502040204020203" pitchFamily="34" charset="0"/>
              </a:rPr>
              <a:t>Gamma Transformation</a:t>
            </a:r>
          </a:p>
          <a:p>
            <a:endParaRPr lang="en-IN"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18</a:t>
            </a:fld>
            <a:endParaRPr lang="de-DE" altLang="de-DE"/>
          </a:p>
        </p:txBody>
      </p:sp>
    </p:spTree>
    <p:extLst>
      <p:ext uri="{BB962C8B-B14F-4D97-AF65-F5344CB8AC3E}">
        <p14:creationId xmlns:p14="http://schemas.microsoft.com/office/powerpoint/2010/main" val="1161237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IN" dirty="0"/>
          </a:p>
          <a:p>
            <a:pPr marL="0" indent="0">
              <a:buNone/>
            </a:pPr>
            <a:r>
              <a:rPr lang="en-IN" dirty="0"/>
              <a:t>Now, lets have an overview of datasets used in this thesis.</a:t>
            </a:r>
          </a:p>
          <a:p>
            <a:pPr marL="228600" indent="-228600">
              <a:buAutoNum type="arabicPeriod"/>
            </a:pPr>
            <a:r>
              <a:rPr lang="en-IN" dirty="0"/>
              <a:t>We have around 100,000 synthetic images, 10000 from each class.</a:t>
            </a:r>
          </a:p>
          <a:p>
            <a:pPr marL="228600" indent="-228600">
              <a:buAutoNum type="arabicPeriod"/>
            </a:pPr>
            <a:r>
              <a:rPr lang="en-IN" dirty="0"/>
              <a:t>We have random 100,000 real images, which we have used to train </a:t>
            </a:r>
            <a:r>
              <a:rPr lang="en-IN" dirty="0" err="1"/>
              <a:t>CycleGAN</a:t>
            </a:r>
            <a:r>
              <a:rPr lang="en-IN" dirty="0"/>
              <a:t>.</a:t>
            </a:r>
          </a:p>
          <a:p>
            <a:pPr marL="228600" indent="-228600">
              <a:buAutoNum type="arabicPeriod"/>
            </a:pPr>
            <a:r>
              <a:rPr lang="en-IN" dirty="0"/>
              <a:t>We have </a:t>
            </a:r>
            <a:r>
              <a:rPr lang="en-IN" dirty="0" err="1"/>
              <a:t>faxified</a:t>
            </a:r>
            <a:r>
              <a:rPr lang="en-IN" dirty="0"/>
              <a:t> 100,000 synthetic images, so we have 100,000 </a:t>
            </a:r>
            <a:r>
              <a:rPr lang="en-IN" dirty="0" err="1"/>
              <a:t>faxified</a:t>
            </a:r>
            <a:r>
              <a:rPr lang="en-IN" dirty="0"/>
              <a:t> images, and 10000 from each class.</a:t>
            </a:r>
          </a:p>
          <a:p>
            <a:pPr marL="228600" indent="-228600">
              <a:buAutoNum type="arabicPeriod"/>
            </a:pPr>
            <a:r>
              <a:rPr lang="en-IN" dirty="0"/>
              <a:t>We have 1162 real images kept aside for testing. The testing dataset is unbalanced.</a:t>
            </a:r>
          </a:p>
          <a:p>
            <a:pPr marL="228600" indent="-228600">
              <a:buAutoNum type="arabicPeriod"/>
            </a:pPr>
            <a:endParaRPr lang="en-IN" dirty="0"/>
          </a:p>
          <a:p>
            <a:pPr marL="0" indent="0">
              <a:buNone/>
            </a:pPr>
            <a:r>
              <a:rPr lang="en-IN" dirty="0"/>
              <a:t>Most important thing to observe here is the classes used in thesis mostly belongs to class </a:t>
            </a:r>
            <a:r>
              <a:rPr lang="en-IN" dirty="0" err="1"/>
              <a:t>Bein</a:t>
            </a:r>
            <a:r>
              <a:rPr lang="en-IN" dirty="0"/>
              <a:t> and they are really similar to each other.</a:t>
            </a:r>
          </a:p>
          <a:p>
            <a:pPr marL="0" indent="0">
              <a:buNone/>
            </a:pPr>
            <a:endParaRPr lang="en-IN" dirty="0"/>
          </a:p>
          <a:p>
            <a:pPr marL="0" indent="0">
              <a:buNone/>
            </a:pPr>
            <a:r>
              <a:rPr lang="en-IN"/>
              <a:t>Arm and Hand are ony teDistinct classes are.</a:t>
            </a:r>
            <a:endParaRPr lang="en-IN" dirty="0"/>
          </a:p>
          <a:p>
            <a:pPr marL="0" indent="0">
              <a:buNone/>
            </a:pPr>
            <a:endParaRPr lang="en-IN" dirty="0"/>
          </a:p>
          <a:p>
            <a:pPr marL="0" indent="0">
              <a:buNone/>
            </a:pPr>
            <a:r>
              <a:rPr lang="en-IN" dirty="0"/>
              <a:t>Now we move forward towards quantitative results of the experiments performed in this thesis.</a:t>
            </a:r>
          </a:p>
          <a:p>
            <a:pPr marL="0" indent="0">
              <a:buNone/>
            </a:pPr>
            <a:endParaRPr lang="en-IN" dirty="0"/>
          </a:p>
          <a:p>
            <a:pPr marL="0" indent="0">
              <a:buNone/>
            </a:pPr>
            <a:endParaRPr lang="en-IN" dirty="0"/>
          </a:p>
          <a:p>
            <a:endParaRPr lang="en-IN"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19</a:t>
            </a:fld>
            <a:endParaRPr lang="de-DE" altLang="de-DE"/>
          </a:p>
        </p:txBody>
      </p:sp>
    </p:spTree>
    <p:extLst>
      <p:ext uri="{BB962C8B-B14F-4D97-AF65-F5344CB8AC3E}">
        <p14:creationId xmlns:p14="http://schemas.microsoft.com/office/powerpoint/2010/main" val="3978285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pPr>
            <a:r>
              <a:rPr lang="en-GB" dirty="0"/>
              <a:t>Before diving into the actual thesis topic, discuss problems in deep learning.</a:t>
            </a:r>
          </a:p>
          <a:p>
            <a:pPr marL="228600" indent="-228600">
              <a:lnSpc>
                <a:spcPct val="200000"/>
              </a:lnSpc>
              <a:buAutoNum type="arabicPeriod"/>
            </a:pPr>
            <a:r>
              <a:rPr lang="en-GB" dirty="0"/>
              <a:t>To train any neural network, requires a large amount of data to generalize well in the real world, but there is a huge scarcity of data.</a:t>
            </a:r>
          </a:p>
          <a:p>
            <a:pPr marL="228600" indent="-228600">
              <a:lnSpc>
                <a:spcPct val="200000"/>
              </a:lnSpc>
              <a:buAutoNum type="arabicPeriod"/>
            </a:pPr>
            <a:r>
              <a:rPr lang="en-GB" dirty="0"/>
              <a:t>Even somehow data </a:t>
            </a:r>
            <a:r>
              <a:rPr lang="en-GB"/>
              <a:t>is collected, labelling </a:t>
            </a:r>
            <a:r>
              <a:rPr lang="en-GB" dirty="0"/>
              <a:t>it manually difficult and costly job.</a:t>
            </a:r>
          </a:p>
          <a:p>
            <a:pPr marL="228600" indent="-228600">
              <a:lnSpc>
                <a:spcPct val="200000"/>
              </a:lnSpc>
              <a:buAutoNum type="arabicPeriod"/>
            </a:pPr>
            <a:r>
              <a:rPr lang="en-IN" dirty="0"/>
              <a:t>Hence, often Machine learning engineers create synthetic data, but if you train a model using synthetic data then model will not perform well in the real world upon exposed to real data. Because of the domain gap.</a:t>
            </a:r>
          </a:p>
          <a:p>
            <a:pPr marL="228600" indent="-228600">
              <a:lnSpc>
                <a:spcPct val="200000"/>
              </a:lnSpc>
              <a:buAutoNum type="arabicPeriod"/>
            </a:pPr>
            <a:r>
              <a:rPr lang="en-IN" dirty="0"/>
              <a:t>Over the years, several domain adaptation methodologies have been developed, Image-to-Image translation is one of them, In which image is transformed from one domain to other domain. And Image-to-Image translation is very challenging in the absence of paired training dataset.</a:t>
            </a:r>
          </a:p>
          <a:p>
            <a:pPr marL="228600" indent="-228600">
              <a:lnSpc>
                <a:spcPct val="200000"/>
              </a:lnSpc>
              <a:buAutoNum type="arabicPeriod"/>
            </a:pPr>
            <a:endParaRPr lang="en-IN" dirty="0"/>
          </a:p>
          <a:p>
            <a:pPr marL="0" indent="0">
              <a:lnSpc>
                <a:spcPct val="200000"/>
              </a:lnSpc>
              <a:buNone/>
            </a:pPr>
            <a:r>
              <a:rPr lang="en-IN" dirty="0"/>
              <a:t>Now lets have look into some examples of Image-to-image translation.</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2</a:t>
            </a:fld>
            <a:endParaRPr lang="de-DE" altLang="de-DE"/>
          </a:p>
        </p:txBody>
      </p:sp>
    </p:spTree>
    <p:extLst>
      <p:ext uri="{BB962C8B-B14F-4D97-AF65-F5344CB8AC3E}">
        <p14:creationId xmlns:p14="http://schemas.microsoft.com/office/powerpoint/2010/main" val="2108892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 mentioned earlier, we have trained three different classifiers on three different data distributions. </a:t>
            </a:r>
          </a:p>
          <a:p>
            <a:endParaRPr lang="en-IN" dirty="0"/>
          </a:p>
          <a:p>
            <a:pPr marL="228600" indent="-228600">
              <a:buAutoNum type="arabicPeriod"/>
            </a:pPr>
            <a:r>
              <a:rPr lang="en-IN" dirty="0"/>
              <a:t>It was expected that the classifier trained using synthetic images will not perform well on real images. Hence the accuracy and f1 scores are very less.</a:t>
            </a:r>
          </a:p>
          <a:p>
            <a:pPr marL="228600" indent="-228600">
              <a:buAutoNum type="arabicPeriod"/>
            </a:pPr>
            <a:r>
              <a:rPr lang="en-IN" dirty="0"/>
              <a:t>The classifier trained using fake images also did not perform well, with this it can be said, the quality of fake images still need to be improved so can match the distribution of real images.</a:t>
            </a:r>
          </a:p>
          <a:p>
            <a:pPr marL="228600" indent="-228600">
              <a:buAutoNum type="arabicPeriod"/>
            </a:pPr>
            <a:r>
              <a:rPr lang="en-IN" dirty="0"/>
              <a:t>Overall, results show that the </a:t>
            </a:r>
            <a:r>
              <a:rPr lang="en-IN" dirty="0" err="1"/>
              <a:t>faxified</a:t>
            </a:r>
            <a:r>
              <a:rPr lang="en-IN" dirty="0"/>
              <a:t> images matched the distribution of real images.</a:t>
            </a:r>
          </a:p>
          <a:p>
            <a:pPr marL="228600" indent="-228600">
              <a:buAutoNum type="arabicPeriod"/>
            </a:pPr>
            <a:endParaRPr lang="en-IN" dirty="0"/>
          </a:p>
          <a:p>
            <a:pPr marL="0" indent="0">
              <a:buNone/>
            </a:pPr>
            <a:r>
              <a:rPr lang="en-IN" dirty="0"/>
              <a:t>Now, let us have a look at plotted confusion matrices after testing, so we can see class level classification performance.</a:t>
            </a:r>
          </a:p>
          <a:p>
            <a:endParaRPr lang="en-IN" dirty="0"/>
          </a:p>
          <a:p>
            <a:endParaRPr lang="en-IN" dirty="0"/>
          </a:p>
          <a:p>
            <a:endParaRPr lang="en-IN" dirty="0"/>
          </a:p>
          <a:p>
            <a:endParaRPr lang="en-IN" dirty="0"/>
          </a:p>
          <a:p>
            <a:endParaRPr lang="en-IN" dirty="0"/>
          </a:p>
          <a:p>
            <a:pPr marL="228600" indent="-228600">
              <a:buAutoNum type="arabicPeriod"/>
            </a:pPr>
            <a:r>
              <a:rPr lang="en-GB" dirty="0"/>
              <a:t>The classifiers trained using synthetic images and fake images performed very bad on real images.</a:t>
            </a:r>
          </a:p>
          <a:p>
            <a:pPr marL="228600" indent="-228600">
              <a:buAutoNum type="arabicPeriod"/>
            </a:pPr>
            <a:endParaRPr lang="en-GB" dirty="0"/>
          </a:p>
          <a:p>
            <a:pPr marL="228600" indent="-228600">
              <a:buAutoNum type="arabicPeriod"/>
            </a:pPr>
            <a:r>
              <a:rPr lang="en-GB" dirty="0"/>
              <a:t> The accuracy and f1-scores show classifier trained using </a:t>
            </a:r>
            <a:r>
              <a:rPr lang="en-GB" dirty="0" err="1"/>
              <a:t>faxified</a:t>
            </a:r>
            <a:r>
              <a:rPr lang="en-GB" dirty="0"/>
              <a:t> images performed well on real images.</a:t>
            </a:r>
          </a:p>
          <a:p>
            <a:pPr marL="228600" indent="-228600">
              <a:buAutoNum type="arabicPeriod"/>
            </a:pPr>
            <a:endParaRPr lang="en-GB" dirty="0"/>
          </a:p>
          <a:p>
            <a:pPr marL="228600" indent="-228600">
              <a:buAutoNum type="arabicPeriod"/>
            </a:pPr>
            <a:r>
              <a:rPr lang="en-GB" dirty="0"/>
              <a:t> These quantitative results clearly show that </a:t>
            </a:r>
            <a:r>
              <a:rPr lang="en-GB" dirty="0" err="1"/>
              <a:t>faxified</a:t>
            </a:r>
            <a:r>
              <a:rPr lang="en-GB" dirty="0"/>
              <a:t> images are more similar to real images and the </a:t>
            </a:r>
            <a:r>
              <a:rPr lang="en-GB" dirty="0" err="1"/>
              <a:t>CycleGAN</a:t>
            </a:r>
            <a:r>
              <a:rPr lang="en-GB" dirty="0"/>
              <a:t> generated fake images are not similar enough to real images.</a:t>
            </a:r>
          </a:p>
          <a:p>
            <a:pPr marL="0" indent="0">
              <a:buNone/>
            </a:pPr>
            <a:endParaRPr lang="en-GB" dirty="0"/>
          </a:p>
          <a:p>
            <a:pPr marL="0" indent="0">
              <a:buNone/>
            </a:pPr>
            <a:r>
              <a:rPr lang="en-GB" dirty="0"/>
              <a:t>Next, Let’s have a look into the confusion matrices plotted after testing these classifiers.</a:t>
            </a:r>
            <a:endParaRPr lang="en-IN" dirty="0"/>
          </a:p>
          <a:p>
            <a:endParaRPr lang="en-IN"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20</a:t>
            </a:fld>
            <a:endParaRPr lang="de-DE" altLang="de-DE"/>
          </a:p>
        </p:txBody>
      </p:sp>
    </p:spTree>
    <p:extLst>
      <p:ext uri="{BB962C8B-B14F-4D97-AF65-F5344CB8AC3E}">
        <p14:creationId xmlns:p14="http://schemas.microsoft.com/office/powerpoint/2010/main" val="2095873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When a classifier trained on synthetic images, and tested on real images, most of the classed are misclassified. </a:t>
            </a:r>
          </a:p>
          <a:p>
            <a:r>
              <a:rPr lang="en-IN" dirty="0"/>
              <a:t>2. The green boxes represent classes that are correctly classified and red boxes represents classes that are misclassified.</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21</a:t>
            </a:fld>
            <a:endParaRPr lang="de-DE" altLang="de-DE"/>
          </a:p>
        </p:txBody>
      </p:sp>
    </p:spTree>
    <p:extLst>
      <p:ext uri="{BB962C8B-B14F-4D97-AF65-F5344CB8AC3E}">
        <p14:creationId xmlns:p14="http://schemas.microsoft.com/office/powerpoint/2010/main" val="400994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 mentioned earlier, the </a:t>
            </a:r>
            <a:r>
              <a:rPr lang="en-IN" dirty="0" err="1"/>
              <a:t>faxified</a:t>
            </a:r>
            <a:r>
              <a:rPr lang="en-IN" dirty="0"/>
              <a:t> images are similar to real images, hence only two classes are misclassified. </a:t>
            </a:r>
          </a:p>
          <a:p>
            <a:r>
              <a:rPr lang="en-IN" dirty="0"/>
              <a:t>Let’s see an example of misclassified class.</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22</a:t>
            </a:fld>
            <a:endParaRPr lang="de-DE" altLang="de-DE"/>
          </a:p>
        </p:txBody>
      </p:sp>
    </p:spTree>
    <p:extLst>
      <p:ext uri="{BB962C8B-B14F-4D97-AF65-F5344CB8AC3E}">
        <p14:creationId xmlns:p14="http://schemas.microsoft.com/office/powerpoint/2010/main" val="2056935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23</a:t>
            </a:fld>
            <a:endParaRPr lang="de-DE" altLang="de-DE"/>
          </a:p>
        </p:txBody>
      </p:sp>
    </p:spTree>
    <p:extLst>
      <p:ext uri="{BB962C8B-B14F-4D97-AF65-F5344CB8AC3E}">
        <p14:creationId xmlns:p14="http://schemas.microsoft.com/office/powerpoint/2010/main" val="2960800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When a classifier trained on fake images, and tested on real images, 5 classes are classified well, especially distinct classes Arm and Hand.</a:t>
            </a:r>
          </a:p>
          <a:p>
            <a:pPr marL="228600" indent="-228600">
              <a:buAutoNum type="arabicPeriod"/>
            </a:pPr>
            <a:r>
              <a:rPr lang="en-IN" dirty="0"/>
              <a:t>The </a:t>
            </a:r>
            <a:r>
              <a:rPr lang="en-IN" dirty="0" err="1"/>
              <a:t>Bein</a:t>
            </a:r>
            <a:r>
              <a:rPr lang="en-IN" dirty="0"/>
              <a:t> class images are similar to each other </a:t>
            </a:r>
            <a:r>
              <a:rPr lang="en-IN" dirty="0" err="1"/>
              <a:t>CycleGAN</a:t>
            </a:r>
            <a:r>
              <a:rPr lang="en-IN" dirty="0"/>
              <a:t> has failed to learn such minor features, hence most of the </a:t>
            </a:r>
            <a:r>
              <a:rPr lang="en-IN" dirty="0" err="1"/>
              <a:t>Bein</a:t>
            </a:r>
            <a:r>
              <a:rPr lang="en-IN" dirty="0"/>
              <a:t> class images are misclassified.</a:t>
            </a:r>
          </a:p>
          <a:p>
            <a:pPr marL="228600" indent="-228600">
              <a:buAutoNum type="arabicPeriod"/>
            </a:pPr>
            <a:r>
              <a:rPr lang="en-IN" dirty="0"/>
              <a:t>Let’s see an example about misclassification as Bein_2019-01 is misclassified as Bein_2019-07</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24</a:t>
            </a:fld>
            <a:endParaRPr lang="de-DE" altLang="de-DE"/>
          </a:p>
        </p:txBody>
      </p:sp>
    </p:spTree>
    <p:extLst>
      <p:ext uri="{BB962C8B-B14F-4D97-AF65-F5344CB8AC3E}">
        <p14:creationId xmlns:p14="http://schemas.microsoft.com/office/powerpoint/2010/main" val="425227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These two images have really small and minute differences, </a:t>
            </a:r>
            <a:r>
              <a:rPr lang="en-IN" dirty="0" err="1"/>
              <a:t>CyleGAN</a:t>
            </a:r>
            <a:r>
              <a:rPr lang="en-IN" dirty="0"/>
              <a:t> has failed to learn such minor features from the training dataset.</a:t>
            </a:r>
          </a:p>
          <a:p>
            <a:endParaRPr lang="en-IN" dirty="0"/>
          </a:p>
          <a:p>
            <a:r>
              <a:rPr lang="en-IN" dirty="0"/>
              <a:t>Now lets see some examples of generated fake images.</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25</a:t>
            </a:fld>
            <a:endParaRPr lang="de-DE" altLang="de-DE"/>
          </a:p>
        </p:txBody>
      </p:sp>
    </p:spTree>
    <p:extLst>
      <p:ext uri="{BB962C8B-B14F-4D97-AF65-F5344CB8AC3E}">
        <p14:creationId xmlns:p14="http://schemas.microsoft.com/office/powerpoint/2010/main" val="2737084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Major artifacts present in an image are generated very well. No discuss some failure cases.</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26</a:t>
            </a:fld>
            <a:endParaRPr lang="de-DE" altLang="de-DE"/>
          </a:p>
        </p:txBody>
      </p:sp>
    </p:spTree>
    <p:extLst>
      <p:ext uri="{BB962C8B-B14F-4D97-AF65-F5344CB8AC3E}">
        <p14:creationId xmlns:p14="http://schemas.microsoft.com/office/powerpoint/2010/main" val="3014269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Handwritten crops from synthetic image did not get transformed in the fake image.</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27</a:t>
            </a:fld>
            <a:endParaRPr lang="de-DE" altLang="de-DE"/>
          </a:p>
        </p:txBody>
      </p:sp>
    </p:spTree>
    <p:extLst>
      <p:ext uri="{BB962C8B-B14F-4D97-AF65-F5344CB8AC3E}">
        <p14:creationId xmlns:p14="http://schemas.microsoft.com/office/powerpoint/2010/main" val="422425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Another example of failure case, in which fake image has unrealistic noisy artifacts.</a:t>
            </a:r>
          </a:p>
          <a:p>
            <a:r>
              <a:rPr lang="en-IN" dirty="0"/>
              <a:t>Now we will move towards conclusion.</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28</a:t>
            </a:fld>
            <a:endParaRPr lang="de-DE" altLang="de-DE"/>
          </a:p>
        </p:txBody>
      </p:sp>
    </p:spTree>
    <p:extLst>
      <p:ext uri="{BB962C8B-B14F-4D97-AF65-F5344CB8AC3E}">
        <p14:creationId xmlns:p14="http://schemas.microsoft.com/office/powerpoint/2010/main" val="748873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29</a:t>
            </a:fld>
            <a:endParaRPr lang="de-DE" altLang="de-DE"/>
          </a:p>
        </p:txBody>
      </p:sp>
    </p:spTree>
    <p:extLst>
      <p:ext uri="{BB962C8B-B14F-4D97-AF65-F5344CB8AC3E}">
        <p14:creationId xmlns:p14="http://schemas.microsoft.com/office/powerpoint/2010/main" val="214702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First example is transforming black and white image into a colour image. Next, an edge image transformed into actual object.</a:t>
            </a:r>
          </a:p>
          <a:p>
            <a:pPr marL="228600" indent="-228600">
              <a:buAutoNum type="arabicPeriod"/>
            </a:pPr>
            <a:r>
              <a:rPr lang="en-IN" dirty="0"/>
              <a:t>Next, is the example of paired training dataset, in paired training dataset there is </a:t>
            </a:r>
            <a:r>
              <a:rPr lang="en-IN" b="1" dirty="0"/>
              <a:t>correspondence</a:t>
            </a:r>
            <a:r>
              <a:rPr lang="en-IN" dirty="0"/>
              <a:t> between </a:t>
            </a:r>
            <a:r>
              <a:rPr lang="en-IN" b="1" dirty="0"/>
              <a:t>source image </a:t>
            </a:r>
            <a:r>
              <a:rPr lang="en-IN" dirty="0"/>
              <a:t>and </a:t>
            </a:r>
            <a:r>
              <a:rPr lang="en-IN" b="1" dirty="0"/>
              <a:t>target image </a:t>
            </a:r>
            <a:r>
              <a:rPr lang="en-IN" dirty="0"/>
              <a:t>and in unpaired training dataset, as we can see first training samples in both domains do not match.</a:t>
            </a:r>
          </a:p>
          <a:p>
            <a:pPr marL="228600" indent="-228600">
              <a:buAutoNum type="arabicPeriod"/>
            </a:pPr>
            <a:endParaRPr lang="en-IN" dirty="0"/>
          </a:p>
          <a:p>
            <a:pPr marL="0" indent="0">
              <a:buNone/>
            </a:pPr>
            <a:r>
              <a:rPr lang="en-IN" dirty="0"/>
              <a:t>In thesis we have implemented an unpaired image-to-image translation application using </a:t>
            </a:r>
            <a:r>
              <a:rPr lang="en-IN" dirty="0" err="1"/>
              <a:t>CycleGAN</a:t>
            </a:r>
            <a:r>
              <a:rPr lang="en-IN" dirty="0"/>
              <a:t> and full form of </a:t>
            </a:r>
            <a:r>
              <a:rPr lang="en-IN" dirty="0" err="1"/>
              <a:t>CycleGAN</a:t>
            </a:r>
            <a:r>
              <a:rPr lang="en-IN" dirty="0"/>
              <a:t> is Cycle-Consistent Adversarial Network. It is one of the improved and modified version of Generative Adversarial Networks in short GANs.</a:t>
            </a:r>
          </a:p>
          <a:p>
            <a:pPr marL="0" indent="0">
              <a:buNone/>
            </a:pPr>
            <a:endParaRPr lang="en-IN" dirty="0"/>
          </a:p>
          <a:p>
            <a:pPr marL="0" indent="0">
              <a:buNone/>
            </a:pPr>
            <a:r>
              <a:rPr lang="en-IN" dirty="0"/>
              <a:t>Before discussing </a:t>
            </a:r>
            <a:r>
              <a:rPr lang="en-IN" dirty="0" err="1"/>
              <a:t>CycleGAN</a:t>
            </a:r>
            <a:r>
              <a:rPr lang="en-IN" dirty="0"/>
              <a:t>, let us see How GANs work.</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3</a:t>
            </a:fld>
            <a:endParaRPr lang="de-DE" altLang="de-DE"/>
          </a:p>
        </p:txBody>
      </p:sp>
    </p:spTree>
    <p:extLst>
      <p:ext uri="{BB962C8B-B14F-4D97-AF65-F5344CB8AC3E}">
        <p14:creationId xmlns:p14="http://schemas.microsoft.com/office/powerpoint/2010/main" val="3852125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GANs have two important components, First is Generator and second is Discriminator, and Both are neural networks. </a:t>
            </a:r>
          </a:p>
          <a:p>
            <a:pPr marL="228600" indent="-228600">
              <a:buAutoNum type="arabicPeriod"/>
            </a:pPr>
            <a:r>
              <a:rPr lang="en-IN" dirty="0"/>
              <a:t>In general GAN, Generator produces fake images from the random noise, if discriminator finds the generated image is fake, then it provides the feedback to Generator to update itself. </a:t>
            </a:r>
          </a:p>
          <a:p>
            <a:pPr marL="228600" indent="-228600">
              <a:buAutoNum type="arabicPeriod"/>
            </a:pPr>
            <a:r>
              <a:rPr lang="en-IN" dirty="0"/>
              <a:t>Simultaneously, Discriminator also learns from real images and the fake images produced from the generator, if it misclassifies an fake image as real and real image as fake, then discriminator loss is backpropagated to update the weights of itself.</a:t>
            </a:r>
          </a:p>
          <a:p>
            <a:pPr marL="228600" indent="-228600">
              <a:buAutoNum type="arabicPeriod"/>
            </a:pPr>
            <a:endParaRPr lang="en-IN" dirty="0"/>
          </a:p>
          <a:p>
            <a:pPr marL="0" indent="0">
              <a:buNone/>
            </a:pPr>
            <a:r>
              <a:rPr lang="en-IN" dirty="0"/>
              <a:t>Now some illustration of GANs training process, initially generator does not produce quality images, hence discriminator easily classifies them as fake, over the time,  generator learns and produces quality images and discriminator starts to classify them as real.</a:t>
            </a:r>
          </a:p>
          <a:p>
            <a:pPr marL="0" indent="0">
              <a:buNone/>
            </a:pPr>
            <a:endParaRPr lang="en-IN" dirty="0"/>
          </a:p>
          <a:p>
            <a:pPr marL="0" indent="0">
              <a:buNone/>
            </a:pPr>
            <a:r>
              <a:rPr lang="en-IN" dirty="0"/>
              <a:t>Next, we will see what problem this thesis is attempting to address.</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4</a:t>
            </a:fld>
            <a:endParaRPr lang="de-DE" altLang="de-DE"/>
          </a:p>
        </p:txBody>
      </p:sp>
    </p:spTree>
    <p:extLst>
      <p:ext uri="{BB962C8B-B14F-4D97-AF65-F5344CB8AC3E}">
        <p14:creationId xmlns:p14="http://schemas.microsoft.com/office/powerpoint/2010/main" val="150400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 mentioned earlier, if we train a classifier using synthetic images and later if we evaluate it using real images, generalization error is very high.</a:t>
            </a:r>
          </a:p>
          <a:p>
            <a:endParaRPr lang="en-IN" dirty="0"/>
          </a:p>
          <a:p>
            <a:r>
              <a:rPr lang="en-IN" dirty="0"/>
              <a:t>Next, In proposed solution.</a:t>
            </a:r>
          </a:p>
          <a:p>
            <a:endParaRPr lang="en-IN" dirty="0"/>
          </a:p>
          <a:p>
            <a:endParaRPr lang="en-IN"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5</a:t>
            </a:fld>
            <a:endParaRPr lang="de-DE" altLang="de-DE"/>
          </a:p>
        </p:txBody>
      </p:sp>
    </p:spTree>
    <p:extLst>
      <p:ext uri="{BB962C8B-B14F-4D97-AF65-F5344CB8AC3E}">
        <p14:creationId xmlns:p14="http://schemas.microsoft.com/office/powerpoint/2010/main" val="4255622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We use and unpaired image-to-image translation application to transform synthetic images into fake images.</a:t>
            </a:r>
          </a:p>
          <a:p>
            <a:r>
              <a:rPr lang="en-IN" dirty="0"/>
              <a:t>These fake images are approximately equal to the real images.</a:t>
            </a:r>
          </a:p>
          <a:p>
            <a:endParaRPr lang="en-IN" dirty="0"/>
          </a:p>
          <a:p>
            <a:r>
              <a:rPr lang="en-IN" dirty="0"/>
              <a:t>2. Then we train a classifier using these fake images and evaluate that model using real images, generalization error is low.</a:t>
            </a: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6</a:t>
            </a:fld>
            <a:endParaRPr lang="de-DE" altLang="de-DE"/>
          </a:p>
        </p:txBody>
      </p:sp>
    </p:spTree>
    <p:extLst>
      <p:ext uri="{BB962C8B-B14F-4D97-AF65-F5344CB8AC3E}">
        <p14:creationId xmlns:p14="http://schemas.microsoft.com/office/powerpoint/2010/main" val="4213873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latin typeface="Segoe UI" panose="020B0502040204020203" pitchFamily="34" charset="0"/>
                <a:cs typeface="Segoe UI" panose="020B0502040204020203" pitchFamily="34" charset="0"/>
              </a:rPr>
              <a:t>Now lets have a look into </a:t>
            </a:r>
            <a:r>
              <a:rPr lang="en-IN" dirty="0" err="1">
                <a:latin typeface="Segoe UI" panose="020B0502040204020203" pitchFamily="34" charset="0"/>
                <a:cs typeface="Segoe UI" panose="020B0502040204020203" pitchFamily="34" charset="0"/>
              </a:rPr>
              <a:t>CycleGAN</a:t>
            </a:r>
            <a:r>
              <a:rPr lang="en-IN" dirty="0">
                <a:latin typeface="Segoe UI" panose="020B0502040204020203" pitchFamily="34" charset="0"/>
                <a:cs typeface="Segoe UI" panose="020B0502040204020203" pitchFamily="34" charset="0"/>
              </a:rPr>
              <a:t>. It is an unpaired image-to-image translation method. </a:t>
            </a:r>
          </a:p>
          <a:p>
            <a:pPr marL="228600" indent="-228600">
              <a:buAutoNum type="arabicPeriod"/>
            </a:pPr>
            <a:r>
              <a:rPr lang="en-IN" dirty="0">
                <a:latin typeface="Segoe UI" panose="020B0502040204020203" pitchFamily="34" charset="0"/>
                <a:cs typeface="Segoe UI" panose="020B0502040204020203" pitchFamily="34" charset="0"/>
              </a:rPr>
              <a:t>It has two generators and two discriminators. Generator G transform images from Source domain to Target Domain and Generator F transforms images from Target domain to Source domain. D</a:t>
            </a:r>
            <a:r>
              <a:rPr lang="en-IN" baseline="-25000" dirty="0">
                <a:latin typeface="Segoe UI" panose="020B0502040204020203" pitchFamily="34" charset="0"/>
                <a:cs typeface="Segoe UI" panose="020B0502040204020203" pitchFamily="34" charset="0"/>
              </a:rPr>
              <a:t>Y  </a:t>
            </a:r>
            <a:r>
              <a:rPr lang="en-IN" dirty="0">
                <a:latin typeface="Segoe UI" panose="020B0502040204020203" pitchFamily="34" charset="0"/>
                <a:cs typeface="Segoe UI" panose="020B0502040204020203" pitchFamily="34" charset="0"/>
              </a:rPr>
              <a:t>D</a:t>
            </a:r>
            <a:r>
              <a:rPr lang="en-IN" baseline="-25000" dirty="0">
                <a:latin typeface="Segoe UI" panose="020B0502040204020203" pitchFamily="34" charset="0"/>
                <a:cs typeface="Segoe UI" panose="020B0502040204020203" pitchFamily="34" charset="0"/>
              </a:rPr>
              <a:t>X  </a:t>
            </a:r>
            <a:r>
              <a:rPr lang="en-IN" baseline="0" dirty="0">
                <a:latin typeface="Segoe UI" panose="020B0502040204020203" pitchFamily="34" charset="0"/>
                <a:cs typeface="Segoe UI" panose="020B0502040204020203" pitchFamily="34" charset="0"/>
              </a:rPr>
              <a:t>are respective discriminator.</a:t>
            </a:r>
          </a:p>
          <a:p>
            <a:pPr marL="228600" indent="-228600">
              <a:buAutoNum type="arabicPeriod"/>
            </a:pPr>
            <a:r>
              <a:rPr lang="en-IN" baseline="0" dirty="0">
                <a:latin typeface="Segoe UI" panose="020B0502040204020203" pitchFamily="34" charset="0"/>
                <a:cs typeface="Segoe UI" panose="020B0502040204020203" pitchFamily="34" charset="0"/>
              </a:rPr>
              <a:t>Cycle-consistency loss is the core loss function of </a:t>
            </a:r>
            <a:r>
              <a:rPr lang="en-IN" baseline="0" dirty="0" err="1">
                <a:latin typeface="Segoe UI" panose="020B0502040204020203" pitchFamily="34" charset="0"/>
                <a:cs typeface="Segoe UI" panose="020B0502040204020203" pitchFamily="34" charset="0"/>
              </a:rPr>
              <a:t>CycleGAN</a:t>
            </a:r>
            <a:r>
              <a:rPr lang="en-IN" baseline="0" dirty="0">
                <a:latin typeface="Segoe UI" panose="020B0502040204020203" pitchFamily="34" charset="0"/>
                <a:cs typeface="Segoe UI" panose="020B0502040204020203" pitchFamily="34" charset="0"/>
              </a:rPr>
              <a:t>. The </a:t>
            </a:r>
            <a:r>
              <a:rPr lang="en-IN" sz="1200" b="0" i="0" u="none" strike="noStrike" baseline="0" dirty="0">
                <a:latin typeface="NimbusRomNo9L-Regu"/>
              </a:rPr>
              <a:t>“cycle consistent”</a:t>
            </a:r>
            <a:r>
              <a:rPr lang="en-IN" sz="1200" b="0" i="0" u="none" strike="noStrike" baseline="0" dirty="0">
                <a:latin typeface="Segoe UI" panose="020B0502040204020203" pitchFamily="34" charset="0"/>
                <a:cs typeface="Segoe UI" panose="020B0502040204020203" pitchFamily="34" charset="0"/>
              </a:rPr>
              <a:t> </a:t>
            </a:r>
            <a:r>
              <a:rPr lang="en-IN" baseline="0" dirty="0">
                <a:latin typeface="Segoe UI" panose="020B0502040204020203" pitchFamily="34" charset="0"/>
                <a:cs typeface="Segoe UI" panose="020B0502040204020203" pitchFamily="34" charset="0"/>
              </a:rPr>
              <a:t>property </a:t>
            </a:r>
            <a:r>
              <a:rPr lang="en-IN" sz="1800" b="0" i="0" u="none" strike="noStrike" baseline="0" dirty="0">
                <a:latin typeface="NimbusRomNo9L-Regu"/>
                <a:cs typeface="Segoe UI" panose="020B0502040204020203" pitchFamily="34" charset="0"/>
              </a:rPr>
              <a:t>of image-to-image </a:t>
            </a:r>
            <a:r>
              <a:rPr lang="en-IN" sz="1800" b="0" i="0" u="none" strike="noStrike" baseline="0" dirty="0">
                <a:latin typeface="NimbusRomNo9L-Regu"/>
              </a:rPr>
              <a:t>translation can be understood by an </a:t>
            </a:r>
            <a:r>
              <a:rPr lang="en-IN" baseline="0" dirty="0">
                <a:latin typeface="Segoe UI" panose="020B0502040204020203" pitchFamily="34" charset="0"/>
                <a:cs typeface="Segoe UI" panose="020B0502040204020203" pitchFamily="34" charset="0"/>
              </a:rPr>
              <a:t>example of language translation</a:t>
            </a:r>
            <a:r>
              <a:rPr lang="en-GB" sz="1800" b="0" i="0" u="none" strike="noStrike" baseline="0" dirty="0">
                <a:latin typeface="Segoe UI" panose="020B0502040204020203" pitchFamily="34" charset="0"/>
                <a:cs typeface="Segoe UI" panose="020B0502040204020203" pitchFamily="34" charset="0"/>
              </a:rPr>
              <a:t>, if we translate sentence from English to German, and then translate it back from German to English, we should arrive back </a:t>
            </a:r>
            <a:r>
              <a:rPr lang="en-IN" sz="1800" b="0" i="0" u="none" strike="noStrike" baseline="0" dirty="0">
                <a:latin typeface="Segoe UI" panose="020B0502040204020203" pitchFamily="34" charset="0"/>
                <a:cs typeface="Segoe UI" panose="020B0502040204020203" pitchFamily="34" charset="0"/>
              </a:rPr>
              <a:t>at the original sentence.</a:t>
            </a:r>
          </a:p>
          <a:p>
            <a:pPr marL="228600" indent="-228600">
              <a:buAutoNum type="arabicPeriod"/>
            </a:pPr>
            <a:r>
              <a:rPr lang="en-IN" sz="1800" b="0" i="0" u="none" strike="noStrike" baseline="0" dirty="0">
                <a:latin typeface="Segoe UI" panose="020B0502040204020203" pitchFamily="34" charset="0"/>
                <a:cs typeface="Segoe UI" panose="020B0502040204020203" pitchFamily="34" charset="0"/>
              </a:rPr>
              <a:t>Two type of </a:t>
            </a:r>
            <a:r>
              <a:rPr lang="en-IN" baseline="0" dirty="0">
                <a:latin typeface="Segoe UI" panose="020B0502040204020203" pitchFamily="34" charset="0"/>
                <a:cs typeface="Segoe UI" panose="020B0502040204020203" pitchFamily="34" charset="0"/>
              </a:rPr>
              <a:t>Cycle-consistency loss one is forward and other is backward.</a:t>
            </a:r>
          </a:p>
          <a:p>
            <a:pPr marL="228600" indent="-228600">
              <a:buAutoNum type="arabicPeriod"/>
            </a:pPr>
            <a:r>
              <a:rPr lang="en-IN" baseline="0" dirty="0">
                <a:latin typeface="Segoe UI" panose="020B0502040204020203" pitchFamily="34" charset="0"/>
                <a:cs typeface="Segoe UI" panose="020B0502040204020203" pitchFamily="34" charset="0"/>
              </a:rPr>
              <a:t>Forward Cycle-consistency calculated between original source image and cycled source image.</a:t>
            </a:r>
          </a:p>
          <a:p>
            <a:pPr marL="228600" indent="-228600">
              <a:buAutoNum type="arabicPeriod"/>
            </a:pPr>
            <a:r>
              <a:rPr lang="en-IN" baseline="0" dirty="0">
                <a:latin typeface="Segoe UI" panose="020B0502040204020203" pitchFamily="34" charset="0"/>
                <a:cs typeface="Segoe UI" panose="020B0502040204020203" pitchFamily="34" charset="0"/>
              </a:rPr>
              <a:t>We can see in equation 1, input from source domain passed through generator G and the fake image produced by the generator G passed through generator F and mean absolute error is calculated.</a:t>
            </a:r>
          </a:p>
          <a:p>
            <a:pPr marL="228600" indent="-228600">
              <a:buAutoNum type="arabicPeriod"/>
            </a:pPr>
            <a:r>
              <a:rPr lang="en-IN" baseline="0" dirty="0">
                <a:latin typeface="Segoe UI" panose="020B0502040204020203" pitchFamily="34" charset="0"/>
                <a:cs typeface="Segoe UI" panose="020B0502040204020203" pitchFamily="34" charset="0"/>
              </a:rPr>
              <a:t>Backward Cycle-consistency calculated between original target image and cycled target image.</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IN" baseline="0" dirty="0">
                <a:latin typeface="Segoe UI" panose="020B0502040204020203" pitchFamily="34" charset="0"/>
                <a:cs typeface="Segoe UI" panose="020B0502040204020203" pitchFamily="34" charset="0"/>
              </a:rPr>
              <a:t>We can see in equation 2, input from target domain passed through generator F and the fake image produced by the generator F passed through generator G and mean absolute error is calculated.</a:t>
            </a:r>
          </a:p>
          <a:p>
            <a:pPr marL="228600" indent="-228600">
              <a:buAutoNum type="arabicPeriod"/>
            </a:pPr>
            <a:endParaRPr lang="en-IN" baseline="0" dirty="0">
              <a:latin typeface="Segoe UI" panose="020B0502040204020203" pitchFamily="34" charset="0"/>
              <a:cs typeface="Segoe UI" panose="020B0502040204020203" pitchFamily="34" charset="0"/>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n-IN" baseline="0" dirty="0">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baseline="0" dirty="0">
              <a:latin typeface="Segoe UI" panose="020B0502040204020203" pitchFamily="34" charset="0"/>
              <a:cs typeface="Segoe UI" panose="020B0502040204020203" pitchFamily="34" charset="0"/>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n-IN" baseline="0" dirty="0">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IN" baseline="0" dirty="0">
              <a:latin typeface="Segoe UI" panose="020B0502040204020203" pitchFamily="34" charset="0"/>
              <a:cs typeface="Segoe UI" panose="020B0502040204020203" pitchFamily="34" charset="0"/>
            </a:endParaRPr>
          </a:p>
          <a:p>
            <a:pPr marL="228600" indent="-228600">
              <a:buAutoNum type="arabicPeriod"/>
            </a:pPr>
            <a:endParaRPr lang="en-IN" dirty="0">
              <a:latin typeface="Segoe UI" panose="020B0502040204020203" pitchFamily="34" charset="0"/>
              <a:cs typeface="Segoe UI" panose="020B0502040204020203" pitchFamily="34" charset="0"/>
            </a:endParaRPr>
          </a:p>
          <a:p>
            <a:pPr marL="228600" indent="-228600">
              <a:buAutoNum type="arabicPeriod"/>
            </a:pPr>
            <a:endParaRPr lang="en-IN"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7</a:t>
            </a:fld>
            <a:endParaRPr lang="de-DE" altLang="de-DE"/>
          </a:p>
        </p:txBody>
      </p:sp>
    </p:spTree>
    <p:extLst>
      <p:ext uri="{BB962C8B-B14F-4D97-AF65-F5344CB8AC3E}">
        <p14:creationId xmlns:p14="http://schemas.microsoft.com/office/powerpoint/2010/main" val="1843327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b="0" i="0" dirty="0">
                <a:latin typeface="+mn-lt"/>
              </a:rPr>
              <a:t>Now let us have a look into </a:t>
            </a:r>
            <a:r>
              <a:rPr lang="en-IN" b="0" i="0" dirty="0" err="1">
                <a:latin typeface="+mn-lt"/>
              </a:rPr>
              <a:t>CycleGAN</a:t>
            </a:r>
            <a:r>
              <a:rPr lang="en-IN" b="0" i="0" dirty="0">
                <a:latin typeface="+mn-lt"/>
              </a:rPr>
              <a:t> architecture. Using generator G, the synthetic image is transformed into fake image, which approximately similar to real image, then this fake image transformed back to its original form and it is called cycled-synthetic image. Now the loss between actual synthetic image and cycled synthetic image calculated to update the weights of the generator G. this loss is called forward Cycle-consistency loss.</a:t>
            </a:r>
          </a:p>
          <a:p>
            <a:pPr marL="228600" indent="-228600">
              <a:buAutoNum type="arabicPeriod"/>
            </a:pPr>
            <a:endParaRPr lang="en-IN" b="0" i="0" dirty="0">
              <a:latin typeface="+mn-lt"/>
            </a:endParaRPr>
          </a:p>
          <a:p>
            <a:pPr marL="228600" indent="-228600">
              <a:buAutoNum type="arabicPeriod"/>
            </a:pPr>
            <a:r>
              <a:rPr lang="en-IN" b="0" i="0" dirty="0">
                <a:latin typeface="+mn-lt"/>
              </a:rPr>
              <a:t>The most important component in this architecture is Generator G, which is used to transform synthetic images into fake images, that are similar to real images, so we can close the domain gap between synthetic data distribution and real data distribution by producing large number of samples in  the target domain. We will discuss about it in coming slides.</a:t>
            </a:r>
          </a:p>
          <a:p>
            <a:pPr marL="0" indent="0">
              <a:buNone/>
            </a:pPr>
            <a:endParaRPr lang="en-IN" b="0" i="0" dirty="0">
              <a:latin typeface="+mn-lt"/>
            </a:endParaRPr>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8</a:t>
            </a:fld>
            <a:endParaRPr lang="de-DE" altLang="de-DE"/>
          </a:p>
        </p:txBody>
      </p:sp>
    </p:spTree>
    <p:extLst>
      <p:ext uri="{BB962C8B-B14F-4D97-AF65-F5344CB8AC3E}">
        <p14:creationId xmlns:p14="http://schemas.microsoft.com/office/powerpoint/2010/main" val="1248436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N" b="0" i="0" dirty="0">
                <a:latin typeface="+mn-lt"/>
              </a:rPr>
              <a:t>1. The backward Cycle-consistency loss using Generator F, the real image transformed into fake synthetic image, which approximately similar to synthetic image and transformed back to original form and it is called cycled real image, and the loss between actual real image and cycled real image calculated to update the weights of the generator F. this loss is called backward Cycle-consistency loss.</a:t>
            </a:r>
          </a:p>
          <a:p>
            <a:pPr marL="0" indent="0">
              <a:buFont typeface="Arial" panose="020B0604020202020204" pitchFamily="34" charset="0"/>
              <a:buNone/>
            </a:pPr>
            <a:endParaRPr lang="en-IN" b="0" i="0" dirty="0">
              <a:latin typeface="+mn-lt"/>
            </a:endParaRPr>
          </a:p>
          <a:p>
            <a:pPr marL="0" indent="0">
              <a:buFont typeface="Arial" panose="020B0604020202020204" pitchFamily="34" charset="0"/>
              <a:buNone/>
            </a:pPr>
            <a:r>
              <a:rPr lang="en-IN" b="0" i="0" dirty="0">
                <a:latin typeface="+mn-lt"/>
              </a:rPr>
              <a:t>2. Now we have seen what is </a:t>
            </a:r>
            <a:r>
              <a:rPr lang="en-IN" b="0" i="0" dirty="0">
                <a:effectLst/>
                <a:latin typeface="+mn-lt"/>
                <a:ea typeface="Calibri" panose="020F0502020204030204" pitchFamily="34" charset="0"/>
                <a:cs typeface="Segoe UI" panose="020B0502040204020203" pitchFamily="34" charset="0"/>
              </a:rPr>
              <a:t>Cycle-Consistency </a:t>
            </a:r>
            <a:r>
              <a:rPr lang="en-IN" b="0" i="0" dirty="0">
                <a:latin typeface="+mn-lt"/>
                <a:cs typeface="Segoe UI" panose="020B0502040204020203" pitchFamily="34" charset="0"/>
              </a:rPr>
              <a:t>Loss, lets move forward towards understanding the generator loss and discriminator loss. </a:t>
            </a:r>
            <a:endParaRPr lang="en-IN" b="0" i="0" dirty="0">
              <a:latin typeface="+mn-lt"/>
            </a:endParaRPr>
          </a:p>
          <a:p>
            <a:pPr marL="0" indent="0">
              <a:buNone/>
            </a:pPr>
            <a:endParaRPr lang="en-IN" b="0" i="0" dirty="0">
              <a:latin typeface="+mn-lt"/>
            </a:endParaRPr>
          </a:p>
          <a:p>
            <a:pPr marL="0" indent="0">
              <a:buNone/>
            </a:pPr>
            <a:endParaRPr lang="en-IN" b="0" i="0" dirty="0">
              <a:latin typeface="+mn-lt"/>
            </a:endParaRPr>
          </a:p>
          <a:p>
            <a:pPr marL="0" indent="0">
              <a:buNone/>
            </a:pPr>
            <a:endParaRPr lang="en-IN" b="0" i="0" dirty="0">
              <a:latin typeface="+mn-lt"/>
            </a:endParaRPr>
          </a:p>
          <a:p>
            <a:pPr marL="228600" indent="-228600">
              <a:buAutoNum type="arabicPeriod"/>
            </a:pPr>
            <a:endParaRPr lang="en-IN" b="0" i="0" dirty="0">
              <a:latin typeface="+mn-lt"/>
            </a:endParaRPr>
          </a:p>
          <a:p>
            <a:endParaRPr lang="en-IN" dirty="0"/>
          </a:p>
        </p:txBody>
      </p:sp>
      <p:sp>
        <p:nvSpPr>
          <p:cNvPr id="4" name="Slide Number Placeholder 3"/>
          <p:cNvSpPr>
            <a:spLocks noGrp="1"/>
          </p:cNvSpPr>
          <p:nvPr>
            <p:ph type="sldNum" sz="quarter" idx="5"/>
          </p:nvPr>
        </p:nvSpPr>
        <p:spPr/>
        <p:txBody>
          <a:bodyPr/>
          <a:lstStyle/>
          <a:p>
            <a:fld id="{5EB2B633-7BEC-49A7-B3BF-92E0C7E450E6}" type="slidenum">
              <a:rPr lang="de-DE" altLang="de-DE" smtClean="0"/>
              <a:pPr/>
              <a:t>9</a:t>
            </a:fld>
            <a:endParaRPr lang="de-DE" altLang="de-DE"/>
          </a:p>
        </p:txBody>
      </p:sp>
    </p:spTree>
    <p:extLst>
      <p:ext uri="{BB962C8B-B14F-4D97-AF65-F5344CB8AC3E}">
        <p14:creationId xmlns:p14="http://schemas.microsoft.com/office/powerpoint/2010/main" val="463832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egmar">
    <p:spTree>
      <p:nvGrpSpPr>
        <p:cNvPr id="1" name=""/>
        <p:cNvGrpSpPr/>
        <p:nvPr/>
      </p:nvGrpSpPr>
      <p:grpSpPr>
        <a:xfrm>
          <a:off x="0" y="0"/>
          <a:ext cx="0" cy="0"/>
          <a:chOff x="0" y="0"/>
          <a:chExt cx="0" cy="0"/>
        </a:xfrm>
      </p:grpSpPr>
      <p:sp>
        <p:nvSpPr>
          <p:cNvPr id="8" name="Titelplatzhalter 25"/>
          <p:cNvSpPr>
            <a:spLocks noGrp="1"/>
          </p:cNvSpPr>
          <p:nvPr>
            <p:ph type="title"/>
          </p:nvPr>
        </p:nvSpPr>
        <p:spPr>
          <a:xfrm>
            <a:off x="2711450" y="266700"/>
            <a:ext cx="9180513" cy="893763"/>
          </a:xfrm>
          <a:prstGeom prst="rect">
            <a:avLst/>
          </a:prstGeom>
        </p:spPr>
        <p:txBody>
          <a:bodyPr vert="horz" lIns="0" tIns="0" rIns="0" bIns="0" rtlCol="0" anchor="t" anchorCtr="0">
            <a:normAutofit/>
          </a:bodyPr>
          <a:lstStyle>
            <a:lvl1pPr>
              <a:defRPr b="1">
                <a:solidFill>
                  <a:schemeClr val="bg1"/>
                </a:solidFill>
                <a:effectLst/>
              </a:defRPr>
            </a:lvl1pPr>
          </a:lstStyle>
          <a:p>
            <a:r>
              <a:rPr lang="en-US"/>
              <a:t>Click to edit Master title style</a:t>
            </a:r>
            <a:endParaRPr lang="de-DE" dirty="0"/>
          </a:p>
        </p:txBody>
      </p:sp>
      <p:sp>
        <p:nvSpPr>
          <p:cNvPr id="13" name="Textplatzhalter 7"/>
          <p:cNvSpPr>
            <a:spLocks noGrp="1"/>
          </p:cNvSpPr>
          <p:nvPr>
            <p:ph type="body" sz="quarter" idx="13"/>
          </p:nvPr>
        </p:nvSpPr>
        <p:spPr>
          <a:xfrm>
            <a:off x="334963" y="1776095"/>
            <a:ext cx="11557000" cy="448945"/>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en-US"/>
              <a:t>Click to edit Master text styles</a:t>
            </a:r>
          </a:p>
        </p:txBody>
      </p:sp>
      <p:sp>
        <p:nvSpPr>
          <p:cNvPr id="14" name="Bildplatzhalter 2"/>
          <p:cNvSpPr>
            <a:spLocks noGrp="1"/>
          </p:cNvSpPr>
          <p:nvPr>
            <p:ph type="pic" sz="quarter" idx="10"/>
          </p:nvPr>
        </p:nvSpPr>
        <p:spPr>
          <a:xfrm>
            <a:off x="0" y="2420938"/>
            <a:ext cx="12192000" cy="4096740"/>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en-US" dirty="0"/>
              <a:t>Click icon to add picture</a:t>
            </a:r>
            <a:endParaRPr lang="de-DE" dirty="0"/>
          </a:p>
        </p:txBody>
      </p:sp>
    </p:spTree>
    <p:extLst>
      <p:ext uri="{BB962C8B-B14F-4D97-AF65-F5344CB8AC3E}">
        <p14:creationId xmlns:p14="http://schemas.microsoft.com/office/powerpoint/2010/main" val="466264478"/>
      </p:ext>
    </p:extLst>
  </p:cSld>
  <p:clrMapOvr>
    <a:masterClrMapping/>
  </p:clrMapOvr>
  <p:extLst>
    <p:ext uri="{DCECCB84-F9BA-43D5-87BE-67443E8EF086}">
      <p15:sldGuideLst xmlns:p15="http://schemas.microsoft.com/office/powerpoint/2012/main">
        <p15:guide id="1" orient="horz" pos="731">
          <p15:clr>
            <a:srgbClr val="9FCC3B"/>
          </p15:clr>
        </p15:guide>
        <p15:guide id="2" orient="horz" pos="210">
          <p15:clr>
            <a:srgbClr val="9FCC3B"/>
          </p15:clr>
        </p15:guide>
        <p15:guide id="3" pos="1708">
          <p15:clr>
            <a:srgbClr val="9FCC3B"/>
          </p15:clr>
        </p15:guide>
        <p15:guide id="4" pos="1481">
          <p15:clr>
            <a:srgbClr val="9FCC3B"/>
          </p15:clr>
        </p15:guide>
        <p15:guide id="5" pos="1255">
          <p15:clr>
            <a:srgbClr val="9FCC3B"/>
          </p15:clr>
        </p15:guide>
        <p15:guide id="6" pos="211">
          <p15:clr>
            <a:srgbClr val="9FCC3B"/>
          </p15:clr>
        </p15:guide>
        <p15:guide id="7" orient="horz" pos="1162">
          <p15:clr>
            <a:srgbClr val="000000"/>
          </p15:clr>
        </p15:guide>
        <p15:guide id="8" orient="horz" pos="1525">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ablenz">
    <p:spTree>
      <p:nvGrpSpPr>
        <p:cNvPr id="1" name=""/>
        <p:cNvGrpSpPr/>
        <p:nvPr/>
      </p:nvGrpSpPr>
      <p:grpSpPr>
        <a:xfrm>
          <a:off x="0" y="0"/>
          <a:ext cx="0" cy="0"/>
          <a:chOff x="0" y="0"/>
          <a:chExt cx="0" cy="0"/>
        </a:xfrm>
      </p:grpSpPr>
      <p:sp>
        <p:nvSpPr>
          <p:cNvPr id="9" name="Titel 3"/>
          <p:cNvSpPr>
            <a:spLocks noGrp="1"/>
          </p:cNvSpPr>
          <p:nvPr>
            <p:ph type="title"/>
          </p:nvPr>
        </p:nvSpPr>
        <p:spPr>
          <a:xfrm>
            <a:off x="1558925" y="152400"/>
            <a:ext cx="10440988" cy="468314"/>
          </a:xfrm>
          <a:prstGeom prst="rect">
            <a:avLst/>
          </a:prstGeom>
        </p:spPr>
        <p:txBody>
          <a:bodyPr lIns="0" tIns="0" rIns="0" bIns="0">
            <a:normAutofit/>
          </a:bodyPr>
          <a:lstStyle/>
          <a:p>
            <a:r>
              <a:rPr lang="de-DE" dirty="0"/>
              <a:t>Titelmasterformat durch Klicken bearbeiten</a:t>
            </a:r>
          </a:p>
        </p:txBody>
      </p:sp>
      <p:sp>
        <p:nvSpPr>
          <p:cNvPr id="10" name="Textplatzhalter 7"/>
          <p:cNvSpPr>
            <a:spLocks noGrp="1"/>
          </p:cNvSpPr>
          <p:nvPr>
            <p:ph type="body" sz="quarter" idx="13"/>
          </p:nvPr>
        </p:nvSpPr>
        <p:spPr>
          <a:xfrm>
            <a:off x="192088" y="908050"/>
            <a:ext cx="11807825" cy="468313"/>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
        <p:nvSpPr>
          <p:cNvPr id="18" name="Textplatzhalter 7"/>
          <p:cNvSpPr>
            <a:spLocks noGrp="1"/>
          </p:cNvSpPr>
          <p:nvPr>
            <p:ph type="body" sz="quarter" idx="15"/>
          </p:nvPr>
        </p:nvSpPr>
        <p:spPr>
          <a:xfrm>
            <a:off x="192088" y="3497580"/>
            <a:ext cx="3779837" cy="2847658"/>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1" name="Textplatzhalter 7"/>
          <p:cNvSpPr>
            <a:spLocks noGrp="1"/>
          </p:cNvSpPr>
          <p:nvPr>
            <p:ph type="body" sz="quarter" idx="16"/>
          </p:nvPr>
        </p:nvSpPr>
        <p:spPr>
          <a:xfrm>
            <a:off x="4151313" y="3497580"/>
            <a:ext cx="3852862" cy="2847658"/>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2" name="Textplatzhalter 7"/>
          <p:cNvSpPr>
            <a:spLocks noGrp="1"/>
          </p:cNvSpPr>
          <p:nvPr>
            <p:ph type="body" sz="quarter" idx="17"/>
          </p:nvPr>
        </p:nvSpPr>
        <p:spPr>
          <a:xfrm>
            <a:off x="8183563" y="3497580"/>
            <a:ext cx="3816350" cy="2847658"/>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3" name="Bildplatzhalter 2"/>
          <p:cNvSpPr>
            <a:spLocks noGrp="1"/>
          </p:cNvSpPr>
          <p:nvPr>
            <p:ph type="pic" sz="quarter" idx="10"/>
          </p:nvPr>
        </p:nvSpPr>
        <p:spPr>
          <a:xfrm>
            <a:off x="192088" y="1376363"/>
            <a:ext cx="3779837" cy="190785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dirty="0"/>
              <a:t>Bild durch Klicken auf Symbol hinzufügen</a:t>
            </a:r>
          </a:p>
        </p:txBody>
      </p:sp>
      <p:sp>
        <p:nvSpPr>
          <p:cNvPr id="24" name="Bildplatzhalter 2"/>
          <p:cNvSpPr>
            <a:spLocks noGrp="1"/>
          </p:cNvSpPr>
          <p:nvPr>
            <p:ph type="pic" sz="quarter" idx="18"/>
          </p:nvPr>
        </p:nvSpPr>
        <p:spPr>
          <a:xfrm>
            <a:off x="4151784" y="1376363"/>
            <a:ext cx="3852391" cy="190785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dirty="0"/>
              <a:t>Bild durch Klicken auf Symbol hinzufügen</a:t>
            </a:r>
          </a:p>
        </p:txBody>
      </p:sp>
      <p:sp>
        <p:nvSpPr>
          <p:cNvPr id="25" name="Bildplatzhalter 2"/>
          <p:cNvSpPr>
            <a:spLocks noGrp="1"/>
          </p:cNvSpPr>
          <p:nvPr>
            <p:ph type="pic" sz="quarter" idx="19"/>
          </p:nvPr>
        </p:nvSpPr>
        <p:spPr>
          <a:xfrm>
            <a:off x="8184232" y="1376363"/>
            <a:ext cx="3815681" cy="190785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dirty="0"/>
              <a:t>Bild durch Klicken auf Symbol hinzufügen</a:t>
            </a:r>
          </a:p>
        </p:txBody>
      </p:sp>
    </p:spTree>
    <p:extLst>
      <p:ext uri="{BB962C8B-B14F-4D97-AF65-F5344CB8AC3E}">
        <p14:creationId xmlns:p14="http://schemas.microsoft.com/office/powerpoint/2010/main" val="4266122319"/>
      </p:ext>
    </p:extLst>
  </p:cSld>
  <p:clrMapOvr>
    <a:masterClrMapping/>
  </p:clrMapOvr>
  <p:extLst>
    <p:ext uri="{DCECCB84-F9BA-43D5-87BE-67443E8EF086}">
      <p15:sldGuideLst xmlns:p15="http://schemas.microsoft.com/office/powerpoint/2012/main">
        <p15:guide id="0" pos="5042" userDrawn="1">
          <p15:clr>
            <a:srgbClr val="5ACBF0"/>
          </p15:clr>
        </p15:guide>
        <p15:guide id="1" pos="2502" userDrawn="1">
          <p15:clr>
            <a:srgbClr val="5ACBF0"/>
          </p15:clr>
        </p15:guide>
        <p15:guide id="2" pos="2615" userDrawn="1">
          <p15:clr>
            <a:srgbClr val="5ACBF0"/>
          </p15:clr>
        </p15:guide>
        <p15:guide id="3" orient="horz" pos="867" userDrawn="1">
          <p15:clr>
            <a:srgbClr val="5ACBF0"/>
          </p15:clr>
        </p15:guide>
        <p15:guide id="4" orient="horz" pos="754" userDrawn="1">
          <p15:clr>
            <a:srgbClr val="5ACBF0"/>
          </p15:clr>
        </p15:guide>
        <p15:guide id="5" pos="515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delsberg">
    <p:spTree>
      <p:nvGrpSpPr>
        <p:cNvPr id="1" name=""/>
        <p:cNvGrpSpPr/>
        <p:nvPr/>
      </p:nvGrpSpPr>
      <p:grpSpPr>
        <a:xfrm>
          <a:off x="0" y="0"/>
          <a:ext cx="0" cy="0"/>
          <a:chOff x="0" y="0"/>
          <a:chExt cx="0" cy="0"/>
        </a:xfrm>
      </p:grpSpPr>
      <p:sp>
        <p:nvSpPr>
          <p:cNvPr id="8" name="Titelplatzhalter 25"/>
          <p:cNvSpPr>
            <a:spLocks noGrp="1"/>
          </p:cNvSpPr>
          <p:nvPr>
            <p:ph type="title"/>
          </p:nvPr>
        </p:nvSpPr>
        <p:spPr>
          <a:xfrm>
            <a:off x="2711450" y="266700"/>
            <a:ext cx="9180513" cy="893763"/>
          </a:xfrm>
          <a:prstGeom prst="rect">
            <a:avLst/>
          </a:prstGeom>
        </p:spPr>
        <p:txBody>
          <a:bodyPr vert="horz" lIns="0" tIns="0" rIns="0" bIns="0" rtlCol="0" anchor="t" anchorCtr="0">
            <a:normAutofit/>
          </a:bodyPr>
          <a:lstStyle>
            <a:lvl1pPr>
              <a:defRPr b="1">
                <a:solidFill>
                  <a:schemeClr val="bg1"/>
                </a:solidFill>
                <a:effectLst/>
              </a:defRPr>
            </a:lvl1pPr>
          </a:lstStyle>
          <a:p>
            <a:r>
              <a:rPr lang="en-US"/>
              <a:t>Click to edit Master title style</a:t>
            </a:r>
            <a:endParaRPr lang="de-DE" dirty="0"/>
          </a:p>
        </p:txBody>
      </p:sp>
      <p:sp>
        <p:nvSpPr>
          <p:cNvPr id="13" name="Textplatzhalter 7"/>
          <p:cNvSpPr>
            <a:spLocks noGrp="1"/>
          </p:cNvSpPr>
          <p:nvPr>
            <p:ph type="body" sz="quarter" idx="13"/>
          </p:nvPr>
        </p:nvSpPr>
        <p:spPr>
          <a:xfrm>
            <a:off x="334963" y="1776095"/>
            <a:ext cx="11557000" cy="448945"/>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en-US"/>
              <a:t>Click to edit Master text styles</a:t>
            </a:r>
          </a:p>
        </p:txBody>
      </p:sp>
      <p:sp>
        <p:nvSpPr>
          <p:cNvPr id="14" name="Bildplatzhalter 2"/>
          <p:cNvSpPr>
            <a:spLocks noGrp="1"/>
          </p:cNvSpPr>
          <p:nvPr>
            <p:ph type="pic" sz="quarter" idx="10"/>
          </p:nvPr>
        </p:nvSpPr>
        <p:spPr>
          <a:xfrm>
            <a:off x="0" y="2420938"/>
            <a:ext cx="2711450" cy="2440622"/>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en-US"/>
              <a:t>Click icon to add picture</a:t>
            </a:r>
            <a:endParaRPr lang="de-DE" dirty="0"/>
          </a:p>
        </p:txBody>
      </p:sp>
      <p:sp>
        <p:nvSpPr>
          <p:cNvPr id="5" name="Bildplatzhalter 2"/>
          <p:cNvSpPr>
            <a:spLocks noGrp="1"/>
          </p:cNvSpPr>
          <p:nvPr>
            <p:ph type="pic" sz="quarter" idx="14"/>
          </p:nvPr>
        </p:nvSpPr>
        <p:spPr>
          <a:xfrm>
            <a:off x="2711450" y="2420938"/>
            <a:ext cx="5225098" cy="2440622"/>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en-US"/>
              <a:t>Click icon to add picture</a:t>
            </a:r>
            <a:endParaRPr lang="de-DE" dirty="0"/>
          </a:p>
        </p:txBody>
      </p:sp>
      <p:sp>
        <p:nvSpPr>
          <p:cNvPr id="6" name="Bildplatzhalter 2"/>
          <p:cNvSpPr>
            <a:spLocks noGrp="1"/>
          </p:cNvSpPr>
          <p:nvPr>
            <p:ph type="pic" sz="quarter" idx="15"/>
          </p:nvPr>
        </p:nvSpPr>
        <p:spPr>
          <a:xfrm>
            <a:off x="7940040" y="2420938"/>
            <a:ext cx="4251960" cy="2440622"/>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en-US"/>
              <a:t>Click icon to add picture</a:t>
            </a:r>
            <a:endParaRPr lang="de-DE" dirty="0"/>
          </a:p>
        </p:txBody>
      </p:sp>
      <p:sp>
        <p:nvSpPr>
          <p:cNvPr id="7" name="Textplatzhalter 7"/>
          <p:cNvSpPr>
            <a:spLocks noGrp="1"/>
          </p:cNvSpPr>
          <p:nvPr>
            <p:ph type="body" sz="quarter" idx="11"/>
          </p:nvPr>
        </p:nvSpPr>
        <p:spPr>
          <a:xfrm>
            <a:off x="2711449" y="5113020"/>
            <a:ext cx="9180513" cy="1087755"/>
          </a:xfrm>
          <a:prstGeom prst="rect">
            <a:avLst/>
          </a:prstGeom>
        </p:spPr>
        <p:txBody>
          <a:bodyPr lIns="0" tIns="0" rIns="0" bIns="0">
            <a:normAutofit/>
          </a:bodyPr>
          <a:lstStyle>
            <a:lvl1pPr marL="0" indent="0">
              <a:buNone/>
              <a:defRPr sz="24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en-US"/>
              <a:t>Click to edit Master text styles</a:t>
            </a:r>
          </a:p>
        </p:txBody>
      </p:sp>
      <p:sp>
        <p:nvSpPr>
          <p:cNvPr id="9" name="Bildplatzhalter 4"/>
          <p:cNvSpPr>
            <a:spLocks noGrp="1"/>
          </p:cNvSpPr>
          <p:nvPr>
            <p:ph type="pic" sz="quarter" idx="16" hasCustomPrompt="1"/>
          </p:nvPr>
        </p:nvSpPr>
        <p:spPr>
          <a:xfrm>
            <a:off x="334963" y="5200968"/>
            <a:ext cx="1657350" cy="999807"/>
          </a:xfrm>
          <a:prstGeom prst="rect">
            <a:avLst/>
          </a:prstGeom>
        </p:spPr>
        <p:txBody>
          <a:bodyPr anchor="b">
            <a:noAutofit/>
          </a:bodyPr>
          <a:lstStyle>
            <a:lvl1pPr marL="0" indent="0" algn="ctr">
              <a:buNone/>
              <a:defRPr sz="2000">
                <a:latin typeface="Roboto" panose="02000000000000000000" pitchFamily="2" charset="0"/>
                <a:ea typeface="Roboto" panose="02000000000000000000" pitchFamily="2" charset="0"/>
              </a:defRPr>
            </a:lvl1pPr>
          </a:lstStyle>
          <a:p>
            <a:r>
              <a:rPr lang="de-DE" dirty="0"/>
              <a:t>Logo</a:t>
            </a:r>
          </a:p>
        </p:txBody>
      </p:sp>
    </p:spTree>
    <p:extLst>
      <p:ext uri="{BB962C8B-B14F-4D97-AF65-F5344CB8AC3E}">
        <p14:creationId xmlns:p14="http://schemas.microsoft.com/office/powerpoint/2010/main" val="3447955042"/>
      </p:ext>
    </p:extLst>
  </p:cSld>
  <p:clrMapOvr>
    <a:masterClrMapping/>
  </p:clrMapOvr>
  <p:extLst>
    <p:ext uri="{DCECCB84-F9BA-43D5-87BE-67443E8EF086}">
      <p15:sldGuideLst xmlns:p15="http://schemas.microsoft.com/office/powerpoint/2012/main">
        <p15:guide id="0" orient="horz" pos="3067" userDrawn="1">
          <p15:clr>
            <a:srgbClr val="5ACBF0"/>
          </p15:clr>
        </p15:guide>
        <p15:guide id="1" orient="horz" pos="731">
          <p15:clr>
            <a:srgbClr val="9FCC3B"/>
          </p15:clr>
        </p15:guide>
        <p15:guide id="2" orient="horz" pos="210">
          <p15:clr>
            <a:srgbClr val="9FCC3B"/>
          </p15:clr>
        </p15:guide>
        <p15:guide id="3" pos="1708">
          <p15:clr>
            <a:srgbClr val="9FCC3B"/>
          </p15:clr>
        </p15:guide>
        <p15:guide id="4" pos="1481">
          <p15:clr>
            <a:srgbClr val="9FCC3B"/>
          </p15:clr>
        </p15:guide>
        <p15:guide id="5" pos="1255">
          <p15:clr>
            <a:srgbClr val="9FCC3B"/>
          </p15:clr>
        </p15:guide>
        <p15:guide id="6" pos="211">
          <p15:clr>
            <a:srgbClr val="9FCC3B"/>
          </p15:clr>
        </p15:guide>
        <p15:guide id="7" orient="horz" pos="1162">
          <p15:clr>
            <a:srgbClr val="000000"/>
          </p15:clr>
        </p15:guide>
        <p15:guide id="8" orient="horz" pos="1525">
          <p15:clr>
            <a:srgbClr val="5ACBF0"/>
          </p15:clr>
        </p15:guide>
        <p15:guide id="9" orient="horz" pos="3271"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lösa">
    <p:spTree>
      <p:nvGrpSpPr>
        <p:cNvPr id="1" name=""/>
        <p:cNvGrpSpPr/>
        <p:nvPr/>
      </p:nvGrpSpPr>
      <p:grpSpPr>
        <a:xfrm>
          <a:off x="0" y="0"/>
          <a:ext cx="0" cy="0"/>
          <a:chOff x="0" y="0"/>
          <a:chExt cx="0" cy="0"/>
        </a:xfrm>
      </p:grpSpPr>
      <p:sp>
        <p:nvSpPr>
          <p:cNvPr id="9" name="Bildplatzhalter 2"/>
          <p:cNvSpPr>
            <a:spLocks noGrp="1"/>
          </p:cNvSpPr>
          <p:nvPr>
            <p:ph type="pic" sz="quarter" idx="10"/>
          </p:nvPr>
        </p:nvSpPr>
        <p:spPr>
          <a:xfrm>
            <a:off x="2711450" y="2420938"/>
            <a:ext cx="9480550" cy="4096740"/>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en-US"/>
              <a:t>Click icon to add picture</a:t>
            </a:r>
            <a:endParaRPr lang="de-DE" dirty="0"/>
          </a:p>
        </p:txBody>
      </p:sp>
      <p:sp>
        <p:nvSpPr>
          <p:cNvPr id="13" name="Textplatzhalter 7"/>
          <p:cNvSpPr>
            <a:spLocks noGrp="1"/>
          </p:cNvSpPr>
          <p:nvPr>
            <p:ph type="body" sz="quarter" idx="13"/>
          </p:nvPr>
        </p:nvSpPr>
        <p:spPr>
          <a:xfrm>
            <a:off x="2711449" y="1775461"/>
            <a:ext cx="9180513" cy="51816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en-US"/>
              <a:t>Click to edit Master text styles</a:t>
            </a:r>
          </a:p>
        </p:txBody>
      </p:sp>
      <p:sp>
        <p:nvSpPr>
          <p:cNvPr id="5" name="Bildplatzhalter 4"/>
          <p:cNvSpPr>
            <a:spLocks noGrp="1"/>
          </p:cNvSpPr>
          <p:nvPr>
            <p:ph type="pic" sz="quarter" idx="11" hasCustomPrompt="1"/>
          </p:nvPr>
        </p:nvSpPr>
        <p:spPr>
          <a:xfrm>
            <a:off x="334963" y="1844675"/>
            <a:ext cx="1657350" cy="1586044"/>
          </a:xfrm>
          <a:prstGeom prst="rect">
            <a:avLst/>
          </a:prstGeom>
        </p:spPr>
        <p:txBody>
          <a:bodyPr anchor="b">
            <a:noAutofit/>
          </a:bodyPr>
          <a:lstStyle>
            <a:lvl1pPr marL="0" indent="0" algn="ctr">
              <a:buNone/>
              <a:defRPr sz="2000">
                <a:latin typeface="Roboto" panose="02000000000000000000" pitchFamily="2" charset="0"/>
                <a:ea typeface="Roboto" panose="02000000000000000000" pitchFamily="2" charset="0"/>
              </a:defRPr>
            </a:lvl1pPr>
          </a:lstStyle>
          <a:p>
            <a:r>
              <a:rPr lang="de-DE" dirty="0"/>
              <a:t>Logo</a:t>
            </a:r>
          </a:p>
        </p:txBody>
      </p:sp>
      <p:sp>
        <p:nvSpPr>
          <p:cNvPr id="6" name="Titelplatzhalter 25"/>
          <p:cNvSpPr>
            <a:spLocks noGrp="1"/>
          </p:cNvSpPr>
          <p:nvPr>
            <p:ph type="title"/>
          </p:nvPr>
        </p:nvSpPr>
        <p:spPr>
          <a:xfrm>
            <a:off x="2711450" y="266700"/>
            <a:ext cx="9180513" cy="893763"/>
          </a:xfrm>
          <a:prstGeom prst="rect">
            <a:avLst/>
          </a:prstGeom>
        </p:spPr>
        <p:txBody>
          <a:bodyPr vert="horz" lIns="0" tIns="0" rIns="0" bIns="0" rtlCol="0" anchor="t" anchorCtr="0">
            <a:normAutofit/>
          </a:bodyPr>
          <a:lstStyle>
            <a:lvl1pPr>
              <a:defRPr b="1">
                <a:solidFill>
                  <a:schemeClr val="bg1"/>
                </a:solidFill>
                <a:effectLst/>
              </a:defRPr>
            </a:lvl1pPr>
          </a:lstStyle>
          <a:p>
            <a:r>
              <a:rPr lang="en-US"/>
              <a:t>Click to edit Master title style</a:t>
            </a:r>
            <a:endParaRPr lang="de-DE" dirty="0"/>
          </a:p>
        </p:txBody>
      </p:sp>
    </p:spTree>
    <p:extLst>
      <p:ext uri="{BB962C8B-B14F-4D97-AF65-F5344CB8AC3E}">
        <p14:creationId xmlns:p14="http://schemas.microsoft.com/office/powerpoint/2010/main" val="3632815719"/>
      </p:ext>
    </p:extLst>
  </p:cSld>
  <p:clrMapOvr>
    <a:masterClrMapping/>
  </p:clrMapOvr>
  <p:extLst>
    <p:ext uri="{DCECCB84-F9BA-43D5-87BE-67443E8EF086}">
      <p15:sldGuideLst xmlns:p15="http://schemas.microsoft.com/office/powerpoint/2012/main">
        <p15:guide id="1" orient="horz" pos="731">
          <p15:clr>
            <a:srgbClr val="9FCC3B"/>
          </p15:clr>
        </p15:guide>
        <p15:guide id="2" orient="horz" pos="210">
          <p15:clr>
            <a:srgbClr val="9FCC3B"/>
          </p15:clr>
        </p15:guide>
        <p15:guide id="3" pos="1708">
          <p15:clr>
            <a:srgbClr val="9FCC3B"/>
          </p15:clr>
        </p15:guide>
        <p15:guide id="4" pos="1481">
          <p15:clr>
            <a:srgbClr val="9FCC3B"/>
          </p15:clr>
        </p15:guide>
        <p15:guide id="5" pos="1255">
          <p15:clr>
            <a:srgbClr val="9FCC3B"/>
          </p15:clr>
        </p15:guide>
        <p15:guide id="6" pos="211">
          <p15:clr>
            <a:srgbClr val="9FCC3B"/>
          </p15:clr>
        </p15:guide>
        <p15:guide id="7" orient="horz" pos="1162">
          <p15:clr>
            <a:srgbClr val="000000"/>
          </p15:clr>
        </p15:guide>
        <p15:guide id="8" orient="horz" pos="152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ßberg">
    <p:spTree>
      <p:nvGrpSpPr>
        <p:cNvPr id="1" name=""/>
        <p:cNvGrpSpPr/>
        <p:nvPr/>
      </p:nvGrpSpPr>
      <p:grpSpPr>
        <a:xfrm>
          <a:off x="0" y="0"/>
          <a:ext cx="0" cy="0"/>
          <a:chOff x="0" y="0"/>
          <a:chExt cx="0" cy="0"/>
        </a:xfrm>
      </p:grpSpPr>
      <p:sp>
        <p:nvSpPr>
          <p:cNvPr id="8" name="Titelplatzhalter 25"/>
          <p:cNvSpPr>
            <a:spLocks noGrp="1"/>
          </p:cNvSpPr>
          <p:nvPr>
            <p:ph type="title"/>
          </p:nvPr>
        </p:nvSpPr>
        <p:spPr>
          <a:xfrm>
            <a:off x="2711450" y="266700"/>
            <a:ext cx="9180513" cy="893763"/>
          </a:xfrm>
          <a:prstGeom prst="rect">
            <a:avLst/>
          </a:prstGeom>
        </p:spPr>
        <p:txBody>
          <a:bodyPr vert="horz" lIns="0" tIns="0" rIns="0" bIns="0" rtlCol="0" anchor="t" anchorCtr="0">
            <a:normAutofit/>
          </a:bodyPr>
          <a:lstStyle>
            <a:lvl1pPr>
              <a:defRPr b="1">
                <a:solidFill>
                  <a:schemeClr val="bg1"/>
                </a:solidFill>
                <a:effectLst/>
              </a:defRPr>
            </a:lvl1pPr>
          </a:lstStyle>
          <a:p>
            <a:r>
              <a:rPr lang="en-US"/>
              <a:t>Click to edit Master title style</a:t>
            </a:r>
            <a:endParaRPr lang="de-DE" dirty="0"/>
          </a:p>
        </p:txBody>
      </p:sp>
      <p:sp>
        <p:nvSpPr>
          <p:cNvPr id="13" name="Textplatzhalter 7"/>
          <p:cNvSpPr>
            <a:spLocks noGrp="1"/>
          </p:cNvSpPr>
          <p:nvPr>
            <p:ph type="body" sz="quarter" idx="13"/>
          </p:nvPr>
        </p:nvSpPr>
        <p:spPr>
          <a:xfrm>
            <a:off x="334963" y="4938395"/>
            <a:ext cx="11557000" cy="126238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en-US"/>
              <a:t>Click to edit Master text styles</a:t>
            </a:r>
          </a:p>
        </p:txBody>
      </p:sp>
      <p:sp>
        <p:nvSpPr>
          <p:cNvPr id="14" name="Bildplatzhalter 2"/>
          <p:cNvSpPr>
            <a:spLocks noGrp="1"/>
          </p:cNvSpPr>
          <p:nvPr>
            <p:ph type="pic" sz="quarter" idx="10"/>
          </p:nvPr>
        </p:nvSpPr>
        <p:spPr>
          <a:xfrm>
            <a:off x="3177540" y="1484313"/>
            <a:ext cx="4930140" cy="318674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en-US"/>
              <a:t>Click icon to add picture</a:t>
            </a:r>
            <a:endParaRPr lang="de-DE" dirty="0"/>
          </a:p>
        </p:txBody>
      </p:sp>
      <p:sp>
        <p:nvSpPr>
          <p:cNvPr id="9" name="Bildplatzhalter 2"/>
          <p:cNvSpPr>
            <a:spLocks noGrp="1"/>
          </p:cNvSpPr>
          <p:nvPr>
            <p:ph type="pic" sz="quarter" idx="14"/>
          </p:nvPr>
        </p:nvSpPr>
        <p:spPr>
          <a:xfrm>
            <a:off x="0" y="1484313"/>
            <a:ext cx="3169920" cy="318674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en-US"/>
              <a:t>Click icon to add picture</a:t>
            </a:r>
            <a:endParaRPr lang="de-DE" dirty="0"/>
          </a:p>
        </p:txBody>
      </p:sp>
      <p:sp>
        <p:nvSpPr>
          <p:cNvPr id="10" name="Bildplatzhalter 2"/>
          <p:cNvSpPr>
            <a:spLocks noGrp="1"/>
          </p:cNvSpPr>
          <p:nvPr>
            <p:ph type="pic" sz="quarter" idx="15"/>
          </p:nvPr>
        </p:nvSpPr>
        <p:spPr>
          <a:xfrm>
            <a:off x="8115300" y="1484313"/>
            <a:ext cx="4076700" cy="318674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en-US"/>
              <a:t>Click icon to add picture</a:t>
            </a:r>
            <a:endParaRPr lang="de-DE" dirty="0"/>
          </a:p>
        </p:txBody>
      </p:sp>
    </p:spTree>
    <p:extLst>
      <p:ext uri="{BB962C8B-B14F-4D97-AF65-F5344CB8AC3E}">
        <p14:creationId xmlns:p14="http://schemas.microsoft.com/office/powerpoint/2010/main" val="3839953490"/>
      </p:ext>
    </p:extLst>
  </p:cSld>
  <p:clrMapOvr>
    <a:masterClrMapping/>
  </p:clrMapOvr>
  <p:extLst>
    <p:ext uri="{DCECCB84-F9BA-43D5-87BE-67443E8EF086}">
      <p15:sldGuideLst xmlns:p15="http://schemas.microsoft.com/office/powerpoint/2012/main">
        <p15:guide id="0" pos="3749" userDrawn="1">
          <p15:clr>
            <a:srgbClr val="5ACBF0"/>
          </p15:clr>
        </p15:guide>
        <p15:guide id="1" orient="horz" pos="731">
          <p15:clr>
            <a:srgbClr val="9FCC3B"/>
          </p15:clr>
        </p15:guide>
        <p15:guide id="2" orient="horz" pos="210">
          <p15:clr>
            <a:srgbClr val="9FCC3B"/>
          </p15:clr>
        </p15:guide>
        <p15:guide id="3" pos="1708">
          <p15:clr>
            <a:srgbClr val="9FCC3B"/>
          </p15:clr>
        </p15:guide>
        <p15:guide id="4" pos="1481">
          <p15:clr>
            <a:srgbClr val="9FCC3B"/>
          </p15:clr>
        </p15:guide>
        <p15:guide id="5" pos="1255">
          <p15:clr>
            <a:srgbClr val="9FCC3B"/>
          </p15:clr>
        </p15:guide>
        <p15:guide id="6" pos="211">
          <p15:clr>
            <a:srgbClr val="9FCC3B"/>
          </p15:clr>
        </p15:guide>
        <p15:guide id="7" orient="horz" pos="935" userDrawn="1">
          <p15:clr>
            <a:srgbClr val="000000"/>
          </p15:clr>
        </p15:guide>
        <p15:guide id="8" orient="horz" pos="1525">
          <p15:clr>
            <a:srgbClr val="5ACBF0"/>
          </p15:clr>
        </p15:guide>
        <p15:guide id="9" pos="3931"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ichenhain">
    <p:spTree>
      <p:nvGrpSpPr>
        <p:cNvPr id="1" name=""/>
        <p:cNvGrpSpPr/>
        <p:nvPr/>
      </p:nvGrpSpPr>
      <p:grpSpPr>
        <a:xfrm>
          <a:off x="0" y="0"/>
          <a:ext cx="0" cy="0"/>
          <a:chOff x="0" y="0"/>
          <a:chExt cx="0" cy="0"/>
        </a:xfrm>
      </p:grpSpPr>
      <p:sp>
        <p:nvSpPr>
          <p:cNvPr id="7" name="Textplatzhalter 7"/>
          <p:cNvSpPr>
            <a:spLocks noGrp="1"/>
          </p:cNvSpPr>
          <p:nvPr>
            <p:ph type="body" sz="quarter" idx="11"/>
          </p:nvPr>
        </p:nvSpPr>
        <p:spPr>
          <a:xfrm>
            <a:off x="192088" y="1996440"/>
            <a:ext cx="11807825" cy="4348798"/>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3"/>
          <p:cNvSpPr>
            <a:spLocks noGrp="1"/>
          </p:cNvSpPr>
          <p:nvPr>
            <p:ph type="title"/>
          </p:nvPr>
        </p:nvSpPr>
        <p:spPr>
          <a:xfrm>
            <a:off x="1558925" y="152400"/>
            <a:ext cx="10440988" cy="468314"/>
          </a:xfrm>
          <a:prstGeom prst="rect">
            <a:avLst/>
          </a:prstGeom>
        </p:spPr>
        <p:txBody>
          <a:bodyPr lIns="0" tIns="0" rIns="0" bIns="0">
            <a:normAutofit/>
          </a:bodyPr>
          <a:lstStyle/>
          <a:p>
            <a:r>
              <a:rPr lang="de-DE" dirty="0"/>
              <a:t>Titelmasterformat durch Klicken bearbeiten</a:t>
            </a:r>
          </a:p>
        </p:txBody>
      </p:sp>
      <p:sp>
        <p:nvSpPr>
          <p:cNvPr id="10" name="Textplatzhalter 7"/>
          <p:cNvSpPr>
            <a:spLocks noGrp="1"/>
          </p:cNvSpPr>
          <p:nvPr>
            <p:ph type="body" sz="quarter" idx="13"/>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Tree>
    <p:extLst>
      <p:ext uri="{BB962C8B-B14F-4D97-AF65-F5344CB8AC3E}">
        <p14:creationId xmlns:p14="http://schemas.microsoft.com/office/powerpoint/2010/main" val="133398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uba">
    <p:spTree>
      <p:nvGrpSpPr>
        <p:cNvPr id="1" name=""/>
        <p:cNvGrpSpPr/>
        <p:nvPr/>
      </p:nvGrpSpPr>
      <p:grpSpPr>
        <a:xfrm>
          <a:off x="0" y="0"/>
          <a:ext cx="0" cy="0"/>
          <a:chOff x="0" y="0"/>
          <a:chExt cx="0" cy="0"/>
        </a:xfrm>
      </p:grpSpPr>
      <p:sp>
        <p:nvSpPr>
          <p:cNvPr id="7" name="Textplatzhalter 7"/>
          <p:cNvSpPr>
            <a:spLocks noGrp="1"/>
          </p:cNvSpPr>
          <p:nvPr>
            <p:ph type="body" sz="quarter" idx="11"/>
          </p:nvPr>
        </p:nvSpPr>
        <p:spPr>
          <a:xfrm>
            <a:off x="6203950" y="2060574"/>
            <a:ext cx="5795963" cy="4284663"/>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3"/>
          <p:cNvSpPr>
            <a:spLocks noGrp="1"/>
          </p:cNvSpPr>
          <p:nvPr>
            <p:ph type="title"/>
          </p:nvPr>
        </p:nvSpPr>
        <p:spPr>
          <a:xfrm>
            <a:off x="1558925" y="152400"/>
            <a:ext cx="10440988" cy="468314"/>
          </a:xfrm>
          <a:prstGeom prst="rect">
            <a:avLst/>
          </a:prstGeom>
        </p:spPr>
        <p:txBody>
          <a:bodyPr lIns="0" tIns="0" rIns="0" bIns="0">
            <a:normAutofit/>
          </a:bodyPr>
          <a:lstStyle/>
          <a:p>
            <a:r>
              <a:rPr lang="de-DE" dirty="0"/>
              <a:t>Titelmasterformat durch Klicken bearbeiten</a:t>
            </a:r>
          </a:p>
        </p:txBody>
      </p:sp>
      <p:sp>
        <p:nvSpPr>
          <p:cNvPr id="10" name="Textplatzhalter 7"/>
          <p:cNvSpPr>
            <a:spLocks noGrp="1"/>
          </p:cNvSpPr>
          <p:nvPr>
            <p:ph type="body" sz="quarter" idx="13"/>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
        <p:nvSpPr>
          <p:cNvPr id="5" name="Bildplatzhalter 2"/>
          <p:cNvSpPr>
            <a:spLocks noGrp="1"/>
          </p:cNvSpPr>
          <p:nvPr>
            <p:ph type="pic" sz="quarter" idx="10"/>
          </p:nvPr>
        </p:nvSpPr>
        <p:spPr>
          <a:xfrm>
            <a:off x="192089" y="2060575"/>
            <a:ext cx="5795962" cy="4284663"/>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dirty="0"/>
              <a:t>Bild durch Klicken auf Symbol hinzufügen</a:t>
            </a:r>
          </a:p>
        </p:txBody>
      </p:sp>
    </p:spTree>
    <p:extLst>
      <p:ext uri="{BB962C8B-B14F-4D97-AF65-F5344CB8AC3E}">
        <p14:creationId xmlns:p14="http://schemas.microsoft.com/office/powerpoint/2010/main" val="2094367752"/>
      </p:ext>
    </p:extLst>
  </p:cSld>
  <p:clrMapOvr>
    <a:masterClrMapping/>
  </p:clrMapOvr>
  <p:extLst>
    <p:ext uri="{DCECCB84-F9BA-43D5-87BE-67443E8EF086}">
      <p15:sldGuideLst xmlns:p15="http://schemas.microsoft.com/office/powerpoint/2012/main">
        <p15:guide id="1" pos="3772" userDrawn="1">
          <p15:clr>
            <a:srgbClr val="5ACBF0"/>
          </p15:clr>
        </p15:guide>
        <p15:guide id="2" pos="3908" userDrawn="1">
          <p15:clr>
            <a:srgbClr val="5ACBF0"/>
          </p15:clr>
        </p15:guide>
        <p15:guide id="3" orient="horz" pos="1298" userDrawn="1">
          <p15:clr>
            <a:srgbClr val="5ACBF0"/>
          </p15:clr>
        </p15:guide>
        <p15:guide id="4" orient="horz" pos="116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insiedel">
    <p:spTree>
      <p:nvGrpSpPr>
        <p:cNvPr id="1" name=""/>
        <p:cNvGrpSpPr/>
        <p:nvPr/>
      </p:nvGrpSpPr>
      <p:grpSpPr>
        <a:xfrm>
          <a:off x="0" y="0"/>
          <a:ext cx="0" cy="0"/>
          <a:chOff x="0" y="0"/>
          <a:chExt cx="0" cy="0"/>
        </a:xfrm>
      </p:grpSpPr>
      <p:sp>
        <p:nvSpPr>
          <p:cNvPr id="7" name="Textplatzhalter 7"/>
          <p:cNvSpPr>
            <a:spLocks noGrp="1"/>
          </p:cNvSpPr>
          <p:nvPr>
            <p:ph type="body" sz="quarter" idx="11"/>
          </p:nvPr>
        </p:nvSpPr>
        <p:spPr>
          <a:xfrm>
            <a:off x="192088" y="4618672"/>
            <a:ext cx="5795962" cy="1726566"/>
          </a:xfrm>
          <a:prstGeom prst="rect">
            <a:avLst/>
          </a:prstGeom>
        </p:spPr>
        <p:txBody>
          <a:bodyPr>
            <a:normAutofit/>
          </a:bodyPr>
          <a:lstStyle>
            <a:lvl1pPr>
              <a:defRPr sz="24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p:txBody>
      </p:sp>
      <p:sp>
        <p:nvSpPr>
          <p:cNvPr id="9" name="Titel 3"/>
          <p:cNvSpPr>
            <a:spLocks noGrp="1"/>
          </p:cNvSpPr>
          <p:nvPr>
            <p:ph type="title"/>
          </p:nvPr>
        </p:nvSpPr>
        <p:spPr>
          <a:xfrm>
            <a:off x="1558925" y="152400"/>
            <a:ext cx="10440988" cy="468314"/>
          </a:xfrm>
          <a:prstGeom prst="rect">
            <a:avLst/>
          </a:prstGeom>
        </p:spPr>
        <p:txBody>
          <a:bodyPr lIns="0" tIns="0" rIns="0" bIns="0">
            <a:normAutofit/>
          </a:bodyPr>
          <a:lstStyle/>
          <a:p>
            <a:r>
              <a:rPr lang="de-DE" dirty="0"/>
              <a:t>Titelmasterformat durch Klicken bearbeiten</a:t>
            </a:r>
          </a:p>
        </p:txBody>
      </p:sp>
      <p:sp>
        <p:nvSpPr>
          <p:cNvPr id="10" name="Textplatzhalter 7"/>
          <p:cNvSpPr>
            <a:spLocks noGrp="1"/>
          </p:cNvSpPr>
          <p:nvPr>
            <p:ph type="body" sz="quarter" idx="13"/>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
        <p:nvSpPr>
          <p:cNvPr id="5" name="Bildplatzhalter 2"/>
          <p:cNvSpPr>
            <a:spLocks noGrp="1"/>
          </p:cNvSpPr>
          <p:nvPr>
            <p:ph type="pic" sz="quarter" idx="10"/>
          </p:nvPr>
        </p:nvSpPr>
        <p:spPr>
          <a:xfrm>
            <a:off x="192089" y="2060575"/>
            <a:ext cx="5795962" cy="2366645"/>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dirty="0"/>
              <a:t>Bild durch Klicken auf Symbol hinzufügen</a:t>
            </a:r>
          </a:p>
        </p:txBody>
      </p:sp>
      <p:sp>
        <p:nvSpPr>
          <p:cNvPr id="6" name="Textplatzhalter 7"/>
          <p:cNvSpPr>
            <a:spLocks noGrp="1"/>
          </p:cNvSpPr>
          <p:nvPr>
            <p:ph type="body" sz="quarter" idx="14"/>
          </p:nvPr>
        </p:nvSpPr>
        <p:spPr>
          <a:xfrm>
            <a:off x="6203950" y="4618672"/>
            <a:ext cx="5795962" cy="1726566"/>
          </a:xfrm>
          <a:prstGeom prst="rect">
            <a:avLst/>
          </a:prstGeom>
        </p:spPr>
        <p:txBody>
          <a:bodyPr>
            <a:normAutofit/>
          </a:bodyPr>
          <a:lstStyle>
            <a:lvl1pPr>
              <a:defRPr sz="24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p:txBody>
      </p:sp>
      <p:sp>
        <p:nvSpPr>
          <p:cNvPr id="8" name="Bildplatzhalter 2"/>
          <p:cNvSpPr>
            <a:spLocks noGrp="1"/>
          </p:cNvSpPr>
          <p:nvPr>
            <p:ph type="pic" sz="quarter" idx="15"/>
          </p:nvPr>
        </p:nvSpPr>
        <p:spPr>
          <a:xfrm>
            <a:off x="6203951" y="2060575"/>
            <a:ext cx="5795962" cy="2366645"/>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dirty="0"/>
              <a:t>Bild durch Klicken auf Symbol hinzufügen</a:t>
            </a:r>
          </a:p>
        </p:txBody>
      </p:sp>
    </p:spTree>
    <p:extLst>
      <p:ext uri="{BB962C8B-B14F-4D97-AF65-F5344CB8AC3E}">
        <p14:creationId xmlns:p14="http://schemas.microsoft.com/office/powerpoint/2010/main" val="582432742"/>
      </p:ext>
    </p:extLst>
  </p:cSld>
  <p:clrMapOvr>
    <a:masterClrMapping/>
  </p:clrMapOvr>
  <p:extLst>
    <p:ext uri="{DCECCB84-F9BA-43D5-87BE-67443E8EF086}">
      <p15:sldGuideLst xmlns:p15="http://schemas.microsoft.com/office/powerpoint/2012/main">
        <p15:guide id="1" pos="3772">
          <p15:clr>
            <a:srgbClr val="5ACBF0"/>
          </p15:clr>
        </p15:guide>
        <p15:guide id="2" pos="3908">
          <p15:clr>
            <a:srgbClr val="5ACBF0"/>
          </p15:clr>
        </p15:guide>
        <p15:guide id="3" orient="horz" pos="1298">
          <p15:clr>
            <a:srgbClr val="5ACBF0"/>
          </p15:clr>
        </p15:guide>
        <p15:guide id="4" orient="horz" pos="116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abenstein">
    <p:spTree>
      <p:nvGrpSpPr>
        <p:cNvPr id="1" name=""/>
        <p:cNvGrpSpPr/>
        <p:nvPr/>
      </p:nvGrpSpPr>
      <p:grpSpPr>
        <a:xfrm>
          <a:off x="0" y="0"/>
          <a:ext cx="0" cy="0"/>
          <a:chOff x="0" y="0"/>
          <a:chExt cx="0" cy="0"/>
        </a:xfrm>
      </p:grpSpPr>
      <p:sp>
        <p:nvSpPr>
          <p:cNvPr id="9" name="Titel 3"/>
          <p:cNvSpPr>
            <a:spLocks noGrp="1"/>
          </p:cNvSpPr>
          <p:nvPr>
            <p:ph type="title"/>
          </p:nvPr>
        </p:nvSpPr>
        <p:spPr>
          <a:xfrm>
            <a:off x="1558925" y="152400"/>
            <a:ext cx="10440988" cy="468314"/>
          </a:xfrm>
          <a:prstGeom prst="rect">
            <a:avLst/>
          </a:prstGeom>
        </p:spPr>
        <p:txBody>
          <a:bodyPr lIns="0" tIns="0" rIns="0" bIns="0">
            <a:normAutofit/>
          </a:bodyPr>
          <a:lstStyle/>
          <a:p>
            <a:r>
              <a:rPr lang="de-DE" dirty="0"/>
              <a:t>Titelmasterformat durch Klicken bearbeiten</a:t>
            </a:r>
          </a:p>
        </p:txBody>
      </p:sp>
      <p:sp>
        <p:nvSpPr>
          <p:cNvPr id="10" name="Textplatzhalter 7"/>
          <p:cNvSpPr>
            <a:spLocks noGrp="1"/>
          </p:cNvSpPr>
          <p:nvPr>
            <p:ph type="body" sz="quarter" idx="13"/>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
        <p:nvSpPr>
          <p:cNvPr id="5" name="Bildplatzhalter 2"/>
          <p:cNvSpPr>
            <a:spLocks noGrp="1"/>
          </p:cNvSpPr>
          <p:nvPr>
            <p:ph type="pic" sz="quarter" idx="10"/>
          </p:nvPr>
        </p:nvSpPr>
        <p:spPr>
          <a:xfrm>
            <a:off x="192089" y="2060575"/>
            <a:ext cx="3708399" cy="4284663"/>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dirty="0"/>
              <a:t>Bild durch Klicken auf Symbol hinzufügen</a:t>
            </a:r>
          </a:p>
        </p:txBody>
      </p:sp>
      <p:sp>
        <p:nvSpPr>
          <p:cNvPr id="11" name="Textplatzhalter 7"/>
          <p:cNvSpPr>
            <a:spLocks noGrp="1"/>
          </p:cNvSpPr>
          <p:nvPr>
            <p:ph type="body" sz="quarter" idx="11"/>
          </p:nvPr>
        </p:nvSpPr>
        <p:spPr>
          <a:xfrm>
            <a:off x="4116387" y="2060574"/>
            <a:ext cx="7883525" cy="4284663"/>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493849558"/>
      </p:ext>
    </p:extLst>
  </p:cSld>
  <p:clrMapOvr>
    <a:masterClrMapping/>
  </p:clrMapOvr>
  <p:extLst>
    <p:ext uri="{DCECCB84-F9BA-43D5-87BE-67443E8EF086}">
      <p15:sldGuideLst xmlns:p15="http://schemas.microsoft.com/office/powerpoint/2012/main">
        <p15:guide id="1" pos="2457" userDrawn="1">
          <p15:clr>
            <a:srgbClr val="5ACBF0"/>
          </p15:clr>
        </p15:guide>
        <p15:guide id="2" pos="2593" userDrawn="1">
          <p15:clr>
            <a:srgbClr val="5ACBF0"/>
          </p15:clr>
        </p15:guide>
        <p15:guide id="3" orient="horz" pos="1298">
          <p15:clr>
            <a:srgbClr val="5ACBF0"/>
          </p15:clr>
        </p15:guide>
        <p15:guide id="4" orient="horz" pos="116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rfenschlag">
    <p:spTree>
      <p:nvGrpSpPr>
        <p:cNvPr id="1" name=""/>
        <p:cNvGrpSpPr/>
        <p:nvPr/>
      </p:nvGrpSpPr>
      <p:grpSpPr>
        <a:xfrm>
          <a:off x="0" y="0"/>
          <a:ext cx="0" cy="0"/>
          <a:chOff x="0" y="0"/>
          <a:chExt cx="0" cy="0"/>
        </a:xfrm>
      </p:grpSpPr>
      <p:sp>
        <p:nvSpPr>
          <p:cNvPr id="8" name="Textplatzhalter 7"/>
          <p:cNvSpPr>
            <a:spLocks noGrp="1"/>
          </p:cNvSpPr>
          <p:nvPr>
            <p:ph type="body" sz="quarter" idx="11"/>
          </p:nvPr>
        </p:nvSpPr>
        <p:spPr>
          <a:xfrm>
            <a:off x="1558925" y="1996440"/>
            <a:ext cx="10440988" cy="4348798"/>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Bildplatzhalter 4"/>
          <p:cNvSpPr>
            <a:spLocks noGrp="1"/>
          </p:cNvSpPr>
          <p:nvPr>
            <p:ph type="pic" sz="quarter" idx="12" hasCustomPrompt="1"/>
          </p:nvPr>
        </p:nvSpPr>
        <p:spPr>
          <a:xfrm>
            <a:off x="192087" y="908050"/>
            <a:ext cx="935037" cy="861385"/>
          </a:xfrm>
          <a:prstGeom prst="rect">
            <a:avLst/>
          </a:prstGeom>
        </p:spPr>
        <p:txBody>
          <a:bodyPr anchor="b">
            <a:noAutofit/>
          </a:bodyPr>
          <a:lstStyle>
            <a:lvl1pPr marL="0" indent="0" algn="ctr">
              <a:buNone/>
              <a:defRPr sz="2000">
                <a:latin typeface="Roboto" panose="02000000000000000000" pitchFamily="2" charset="0"/>
                <a:ea typeface="Roboto" panose="02000000000000000000" pitchFamily="2" charset="0"/>
              </a:defRPr>
            </a:lvl1pPr>
          </a:lstStyle>
          <a:p>
            <a:r>
              <a:rPr lang="de-DE" dirty="0"/>
              <a:t>Logo</a:t>
            </a:r>
          </a:p>
        </p:txBody>
      </p:sp>
      <p:sp>
        <p:nvSpPr>
          <p:cNvPr id="4" name="Titel 3"/>
          <p:cNvSpPr>
            <a:spLocks noGrp="1"/>
          </p:cNvSpPr>
          <p:nvPr>
            <p:ph type="title"/>
          </p:nvPr>
        </p:nvSpPr>
        <p:spPr>
          <a:xfrm>
            <a:off x="1558925" y="152400"/>
            <a:ext cx="10440988" cy="468314"/>
          </a:xfrm>
          <a:prstGeom prst="rect">
            <a:avLst/>
          </a:prstGeom>
        </p:spPr>
        <p:txBody>
          <a:bodyPr lIns="0" tIns="0" rIns="0" bIns="0">
            <a:normAutofit/>
          </a:bodyPr>
          <a:lstStyle/>
          <a:p>
            <a:r>
              <a:rPr lang="de-DE" dirty="0"/>
              <a:t>Titelmasterformat durch Klicken bearbeiten</a:t>
            </a:r>
          </a:p>
        </p:txBody>
      </p:sp>
      <p:sp>
        <p:nvSpPr>
          <p:cNvPr id="12" name="Textplatzhalter 7"/>
          <p:cNvSpPr>
            <a:spLocks noGrp="1"/>
          </p:cNvSpPr>
          <p:nvPr>
            <p:ph type="body" sz="quarter" idx="13"/>
          </p:nvPr>
        </p:nvSpPr>
        <p:spPr>
          <a:xfrm>
            <a:off x="1558925" y="908050"/>
            <a:ext cx="10440988" cy="928370"/>
          </a:xfrm>
          <a:prstGeom prst="rect">
            <a:avLst/>
          </a:prstGeom>
        </p:spPr>
        <p:txBody>
          <a:bodyPr lIns="0" tIns="0" rIns="0" bIns="0">
            <a:normAutofit/>
          </a:bodyPr>
          <a:lstStyle>
            <a:lvl1pPr marL="0" indent="0">
              <a:buFont typeface="Arial" panose="020B0604020202020204" pitchFamily="34" charset="0"/>
              <a:buNone/>
              <a:defRPr sz="28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Tree>
    <p:extLst>
      <p:ext uri="{BB962C8B-B14F-4D97-AF65-F5344CB8AC3E}">
        <p14:creationId xmlns:p14="http://schemas.microsoft.com/office/powerpoint/2010/main" val="20729854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hteck 8"/>
          <p:cNvSpPr/>
          <p:nvPr userDrawn="1"/>
        </p:nvSpPr>
        <p:spPr>
          <a:xfrm>
            <a:off x="0" y="0"/>
            <a:ext cx="12192000" cy="1512000"/>
          </a:xfrm>
          <a:prstGeom prst="rect">
            <a:avLst/>
          </a:prstGeom>
          <a:solidFill>
            <a:srgbClr val="E4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r Verbinder 13"/>
          <p:cNvCxnSpPr/>
          <p:nvPr userDrawn="1"/>
        </p:nvCxnSpPr>
        <p:spPr>
          <a:xfrm>
            <a:off x="2350294" y="333375"/>
            <a:ext cx="0" cy="8270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fik 2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
            <a:ext cx="2351087" cy="1511300"/>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753" r:id="rId2"/>
    <p:sldLayoutId id="2147483751" r:id="rId3"/>
    <p:sldLayoutId id="2147483752" r:id="rId4"/>
  </p:sldLayoutIdLst>
  <p:hf hdr="0"/>
  <p:txStyles>
    <p:titleStyle>
      <a:lvl1pPr algn="l" rtl="0" eaLnBrk="1" fontAlgn="base" hangingPunct="1">
        <a:spcBef>
          <a:spcPct val="0"/>
        </a:spcBef>
        <a:spcAft>
          <a:spcPct val="0"/>
        </a:spcAft>
        <a:defRPr sz="2800" b="0">
          <a:solidFill>
            <a:schemeClr val="bg1"/>
          </a:solidFill>
          <a:latin typeface="Roboto" panose="02000000000000000000" pitchFamily="2" charset="0"/>
          <a:ea typeface="Roboto" panose="02000000000000000000" pitchFamily="2" charset="0"/>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000000"/>
          </p15:clr>
        </p15:guide>
        <p15:guide id="2" orient="horz" pos="210">
          <p15:clr>
            <a:srgbClr val="9FCC3B"/>
          </p15:clr>
        </p15:guide>
        <p15:guide id="3" orient="horz" pos="731">
          <p15:clr>
            <a:srgbClr val="9FCC3B"/>
          </p15:clr>
        </p15:guide>
        <p15:guide id="4" pos="1481">
          <p15:clr>
            <a:srgbClr val="9FCC3B"/>
          </p15:clr>
        </p15:guide>
        <p15:guide id="5" pos="1255">
          <p15:clr>
            <a:srgbClr val="9FCC3B"/>
          </p15:clr>
        </p15:guide>
        <p15:guide id="6" pos="1708">
          <p15:clr>
            <a:srgbClr val="9FCC3B"/>
          </p15:clr>
        </p15:guide>
        <p15:guide id="7" pos="7491">
          <p15:clr>
            <a:srgbClr val="000000"/>
          </p15:clr>
        </p15:guide>
        <p15:guide id="8" orient="horz" pos="3906">
          <p15:clr>
            <a:srgbClr val="000000"/>
          </p15:clr>
        </p15:guide>
        <p15:guide id="9" orient="horz" pos="1162">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hteck 8"/>
          <p:cNvSpPr/>
          <p:nvPr userDrawn="1"/>
        </p:nvSpPr>
        <p:spPr>
          <a:xfrm>
            <a:off x="0" y="274"/>
            <a:ext cx="12192000" cy="764704"/>
          </a:xfrm>
          <a:prstGeom prst="rect">
            <a:avLst/>
          </a:prstGeom>
          <a:solidFill>
            <a:srgbClr val="E403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2706"/>
            <a:ext cx="1326356" cy="866620"/>
          </a:xfrm>
          <a:prstGeom prst="rect">
            <a:avLst/>
          </a:prstGeom>
        </p:spPr>
      </p:pic>
      <p:sp>
        <p:nvSpPr>
          <p:cNvPr id="34" name="Fußzeilenplatzhalter 4"/>
          <p:cNvSpPr txBox="1">
            <a:spLocks/>
          </p:cNvSpPr>
          <p:nvPr userDrawn="1"/>
        </p:nvSpPr>
        <p:spPr>
          <a:xfrm>
            <a:off x="11321258" y="6525344"/>
            <a:ext cx="941384" cy="332656"/>
          </a:xfrm>
          <a:prstGeom prst="rect">
            <a:avLst/>
          </a:prstGeom>
        </p:spPr>
        <p:txBody>
          <a:bodyPr lIns="0" tIns="0" rIns="0" bIns="0" anchor="ctr" anchorCtr="0"/>
          <a:lstStyle>
            <a:defPPr>
              <a:defRPr lang="de-DE"/>
            </a:defPPr>
            <a:lvl1pPr algn="l" rtl="0" fontAlgn="base">
              <a:spcBef>
                <a:spcPct val="0"/>
              </a:spcBef>
              <a:spcAft>
                <a:spcPct val="0"/>
              </a:spcAft>
              <a:defRPr sz="1000" kern="1200" dirty="0" smtClean="0">
                <a:solidFill>
                  <a:schemeClr val="tx1"/>
                </a:solidFill>
                <a:latin typeface="Roboto Condensed" panose="02000000000000000000" pitchFamily="2" charset="0"/>
                <a:ea typeface="Roboto Condensed" panose="02000000000000000000" pitchFamily="2" charset="0"/>
                <a:cs typeface="Arial"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fld id="{72C5D026-0A5E-414E-BDD7-AEAAC7E56A8F}" type="slidenum">
              <a:rPr lang="de-DE" sz="1400" smtClean="0">
                <a:latin typeface="Roboto" panose="02000000000000000000" pitchFamily="2" charset="0"/>
                <a:ea typeface="Roboto" panose="02000000000000000000" pitchFamily="2" charset="0"/>
              </a:rPr>
              <a:pPr algn="ctr">
                <a:defRPr/>
              </a:pPr>
              <a:t>‹#›</a:t>
            </a:fld>
            <a:endParaRPr lang="de-DE" sz="1400" dirty="0">
              <a:latin typeface="Roboto" panose="02000000000000000000" pitchFamily="2" charset="0"/>
              <a:ea typeface="Roboto" panose="02000000000000000000" pitchFamily="2" charset="0"/>
            </a:endParaRPr>
          </a:p>
        </p:txBody>
      </p:sp>
      <p:cxnSp>
        <p:nvCxnSpPr>
          <p:cNvPr id="11" name="Gerader Verbinder 10"/>
          <p:cNvCxnSpPr/>
          <p:nvPr userDrawn="1"/>
        </p:nvCxnSpPr>
        <p:spPr>
          <a:xfrm>
            <a:off x="1343025" y="152400"/>
            <a:ext cx="0" cy="468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935301"/>
      </p:ext>
    </p:extLst>
  </p:cSld>
  <p:clrMap bg1="lt1" tx1="dk1" bg2="lt2" tx2="dk2" accent1="accent1" accent2="accent2" accent3="accent3" accent4="accent4" accent5="accent5" accent6="accent6" hlink="hlink" folHlink="folHlink"/>
  <p:sldLayoutIdLst>
    <p:sldLayoutId id="2147483750" r:id="rId1"/>
    <p:sldLayoutId id="2147483754" r:id="rId2"/>
    <p:sldLayoutId id="2147483755" r:id="rId3"/>
    <p:sldLayoutId id="2147483756" r:id="rId4"/>
    <p:sldLayoutId id="2147483719" r:id="rId5"/>
    <p:sldLayoutId id="2147483757" r:id="rId6"/>
  </p:sldLayoutIdLst>
  <p:txStyles>
    <p:titleStyle>
      <a:lvl1pPr algn="l" defTabSz="914400" rtl="0" eaLnBrk="1" latinLnBrk="0" hangingPunct="1">
        <a:lnSpc>
          <a:spcPct val="90000"/>
        </a:lnSpc>
        <a:spcBef>
          <a:spcPct val="0"/>
        </a:spcBef>
        <a:buNone/>
        <a:defRPr sz="1600" b="1" kern="1200">
          <a:solidFill>
            <a:schemeClr val="bg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6" userDrawn="1">
          <p15:clr>
            <a:srgbClr val="9FCC3B"/>
          </p15:clr>
        </p15:guide>
        <p15:guide id="2" orient="horz" pos="391" userDrawn="1">
          <p15:clr>
            <a:srgbClr val="9FCC3B"/>
          </p15:clr>
        </p15:guide>
        <p15:guide id="3" pos="982" userDrawn="1">
          <p15:clr>
            <a:srgbClr val="9FCC3B"/>
          </p15:clr>
        </p15:guide>
        <p15:guide id="4" pos="121" userDrawn="1">
          <p15:clr>
            <a:srgbClr val="000000"/>
          </p15:clr>
        </p15:guide>
        <p15:guide id="5" pos="846" userDrawn="1">
          <p15:clr>
            <a:srgbClr val="9FCC3B"/>
          </p15:clr>
        </p15:guide>
        <p15:guide id="6" pos="710" userDrawn="1">
          <p15:clr>
            <a:srgbClr val="9FCC3B"/>
          </p15:clr>
        </p15:guide>
        <p15:guide id="7" pos="7559" userDrawn="1">
          <p15:clr>
            <a:srgbClr val="000000"/>
          </p15:clr>
        </p15:guide>
        <p15:guide id="8" orient="horz" pos="572" userDrawn="1">
          <p15:clr>
            <a:srgbClr val="000000"/>
          </p15:clr>
        </p15:guide>
        <p15:guide id="9" orient="horz" pos="3997"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giriraj.pawar201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9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0.png"/><Relationship Id="rId5" Type="http://schemas.microsoft.com/office/2007/relationships/hdphoto" Target="../media/hdphoto2.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12"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36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2.wdp"/><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711451" y="266700"/>
            <a:ext cx="5546724" cy="994825"/>
          </a:xfrm>
        </p:spPr>
        <p:txBody>
          <a:bodyPr>
            <a:normAutofit/>
          </a:bodyPr>
          <a:lstStyle/>
          <a:p>
            <a:r>
              <a:rPr lang="de-DE" sz="3200" dirty="0">
                <a:latin typeface="Segoe UI" panose="020B0502040204020203" pitchFamily="34" charset="0"/>
                <a:cs typeface="Segoe UI" panose="020B0502040204020203" pitchFamily="34" charset="0"/>
              </a:rPr>
              <a:t>Master Thesis</a:t>
            </a:r>
            <a:br>
              <a:rPr lang="de-DE" sz="3200" dirty="0">
                <a:latin typeface="Segoe UI" panose="020B0502040204020203" pitchFamily="34" charset="0"/>
                <a:cs typeface="Segoe UI" panose="020B0502040204020203" pitchFamily="34" charset="0"/>
              </a:rPr>
            </a:br>
            <a:r>
              <a:rPr lang="de-DE" sz="3200" dirty="0">
                <a:latin typeface="Segoe UI" panose="020B0502040204020203" pitchFamily="34" charset="0"/>
                <a:cs typeface="Segoe UI" panose="020B0502040204020203" pitchFamily="34" charset="0"/>
              </a:rPr>
              <a:t>7th </a:t>
            </a:r>
            <a:r>
              <a:rPr lang="en-IN" sz="3200" dirty="0">
                <a:latin typeface="Segoe UI" panose="020B0502040204020203" pitchFamily="34" charset="0"/>
                <a:cs typeface="Segoe UI" panose="020B0502040204020203" pitchFamily="34" charset="0"/>
              </a:rPr>
              <a:t>December</a:t>
            </a:r>
            <a:r>
              <a:rPr lang="de-DE" sz="3200" dirty="0">
                <a:latin typeface="Segoe UI" panose="020B0502040204020203" pitchFamily="34" charset="0"/>
                <a:cs typeface="Segoe UI" panose="020B0502040204020203" pitchFamily="34" charset="0"/>
              </a:rPr>
              <a:t> 2021</a:t>
            </a:r>
          </a:p>
        </p:txBody>
      </p:sp>
      <p:sp>
        <p:nvSpPr>
          <p:cNvPr id="4" name="Textplatzhalter 3"/>
          <p:cNvSpPr>
            <a:spLocks noGrp="1"/>
          </p:cNvSpPr>
          <p:nvPr>
            <p:ph type="body" sz="quarter" idx="13"/>
          </p:nvPr>
        </p:nvSpPr>
        <p:spPr>
          <a:xfrm>
            <a:off x="230739" y="2338432"/>
            <a:ext cx="11557000" cy="448945"/>
          </a:xfrm>
        </p:spPr>
        <p:txBody>
          <a:bodyPr>
            <a:noAutofit/>
          </a:bodyPr>
          <a:lstStyle/>
          <a:p>
            <a:pPr algn="ctr"/>
            <a:r>
              <a:rPr lang="en-GB" sz="3200" dirty="0">
                <a:latin typeface="Segoe UI" panose="020B0502040204020203" pitchFamily="34" charset="0"/>
                <a:cs typeface="Segoe UI" panose="020B0502040204020203" pitchFamily="34" charset="0"/>
              </a:rPr>
              <a:t>Using Neural Networks for the Domain Adaptation of Synthetic Generated Document Images</a:t>
            </a:r>
            <a:endParaRPr lang="de-DE" sz="3200" dirty="0">
              <a:latin typeface="Segoe UI" panose="020B0502040204020203" pitchFamily="34" charset="0"/>
              <a:cs typeface="Segoe UI" panose="020B0502040204020203" pitchFamily="34" charset="0"/>
            </a:endParaRPr>
          </a:p>
        </p:txBody>
      </p:sp>
      <p:sp>
        <p:nvSpPr>
          <p:cNvPr id="6" name="CustomShape 2">
            <a:extLst>
              <a:ext uri="{FF2B5EF4-FFF2-40B4-BE49-F238E27FC236}">
                <a16:creationId xmlns:a16="http://schemas.microsoft.com/office/drawing/2014/main" id="{15591BE6-684F-445F-80F0-60097B82F76F}"/>
              </a:ext>
            </a:extLst>
          </p:cNvPr>
          <p:cNvSpPr/>
          <p:nvPr/>
        </p:nvSpPr>
        <p:spPr>
          <a:xfrm>
            <a:off x="230739" y="4561429"/>
            <a:ext cx="11743088" cy="184520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1600" b="1" strike="noStrike" spc="-1" dirty="0">
                <a:solidFill>
                  <a:srgbClr val="000000"/>
                </a:solidFill>
                <a:latin typeface="Segoe UI" panose="020B0502040204020203" pitchFamily="34" charset="0"/>
                <a:ea typeface="Roboto" panose="020B0604020202020204" charset="0"/>
                <a:cs typeface="Segoe UI" panose="020B0502040204020203" pitchFamily="34" charset="0"/>
              </a:rPr>
              <a:t>Contact:</a:t>
            </a:r>
            <a:endParaRPr lang="en-US" sz="1600" b="1" strike="noStrike" spc="-1" dirty="0">
              <a:latin typeface="Segoe UI" panose="020B0502040204020203" pitchFamily="34" charset="0"/>
              <a:ea typeface="Roboto" panose="020B0604020202020204" charset="0"/>
              <a:cs typeface="Segoe UI" panose="020B0502040204020203" pitchFamily="34" charset="0"/>
            </a:endParaRPr>
          </a:p>
          <a:p>
            <a:r>
              <a:rPr lang="en-US" sz="1600" b="0" strike="noStrike" spc="-1" dirty="0">
                <a:solidFill>
                  <a:srgbClr val="000000"/>
                </a:solidFill>
                <a:latin typeface="Segoe UI" panose="020B0502040204020203" pitchFamily="34" charset="0"/>
                <a:ea typeface="Roboto" panose="020B0604020202020204" charset="0"/>
                <a:cs typeface="Segoe UI" panose="020B0502040204020203" pitchFamily="34" charset="0"/>
              </a:rPr>
              <a:t>Giriraj Sukumar Pawar</a:t>
            </a:r>
          </a:p>
          <a:p>
            <a:r>
              <a:rPr lang="en-US" sz="1600" b="0" strike="noStrike" spc="-1" dirty="0">
                <a:latin typeface="Segoe UI" panose="020B0502040204020203" pitchFamily="34" charset="0"/>
                <a:ea typeface="Roboto" panose="020B0604020202020204" charset="0"/>
                <a:cs typeface="Segoe UI" panose="020B0502040204020203" pitchFamily="34" charset="0"/>
              </a:rPr>
              <a:t>Email: </a:t>
            </a:r>
            <a:r>
              <a:rPr lang="en-US" sz="1600" b="0" strike="noStrike" spc="-1" dirty="0">
                <a:latin typeface="Segoe UI" panose="020B0502040204020203" pitchFamily="34" charset="0"/>
                <a:ea typeface="Roboto" panose="020B0604020202020204" charset="0"/>
                <a:cs typeface="Segoe UI" panose="020B0502040204020203" pitchFamily="34" charset="0"/>
                <a:hlinkClick r:id="rId3"/>
              </a:rPr>
              <a:t>giriraj.pawar2012@gmail.com</a:t>
            </a:r>
            <a:endParaRPr lang="en-US" sz="1600" b="0" strike="noStrike" spc="-1" dirty="0">
              <a:latin typeface="Segoe UI" panose="020B0502040204020203" pitchFamily="34" charset="0"/>
              <a:ea typeface="Roboto" panose="020B0604020202020204" charset="0"/>
              <a:cs typeface="Segoe UI" panose="020B0502040204020203" pitchFamily="34" charset="0"/>
            </a:endParaRPr>
          </a:p>
          <a:p>
            <a:r>
              <a:rPr lang="en-IN" sz="1600" dirty="0">
                <a:latin typeface="Segoe UI" panose="020B0502040204020203" pitchFamily="34" charset="0"/>
                <a:ea typeface="Roboto" panose="020B0604020202020204" charset="0"/>
                <a:cs typeface="Segoe UI" panose="020B0502040204020203" pitchFamily="34" charset="0"/>
              </a:rPr>
              <a:t>Matriculation Number</a:t>
            </a:r>
            <a:r>
              <a:rPr lang="en-US" sz="1600" b="0" strike="noStrike" spc="-1" dirty="0">
                <a:solidFill>
                  <a:srgbClr val="000000"/>
                </a:solidFill>
                <a:latin typeface="Segoe UI" panose="020B0502040204020203" pitchFamily="34" charset="0"/>
                <a:ea typeface="Roboto" panose="020B0604020202020204" charset="0"/>
                <a:cs typeface="Segoe UI" panose="020B0502040204020203" pitchFamily="34" charset="0"/>
              </a:rPr>
              <a:t>: 551205</a:t>
            </a:r>
            <a:endParaRPr lang="en-US" sz="1600" b="0" strike="noStrike" spc="-1" dirty="0">
              <a:latin typeface="Segoe UI" panose="020B0502040204020203" pitchFamily="34" charset="0"/>
              <a:ea typeface="Roboto" panose="020B0604020202020204" charset="0"/>
              <a:cs typeface="Segoe UI" panose="020B0502040204020203" pitchFamily="34" charset="0"/>
            </a:endParaRPr>
          </a:p>
          <a:p>
            <a:r>
              <a:rPr lang="en-US" sz="1600" strike="noStrike" spc="-1" dirty="0">
                <a:solidFill>
                  <a:srgbClr val="000000"/>
                </a:solidFill>
                <a:latin typeface="Segoe UI" panose="020B0502040204020203" pitchFamily="34" charset="0"/>
                <a:ea typeface="Roboto" panose="020B0604020202020204" charset="0"/>
                <a:cs typeface="Segoe UI" panose="020B0502040204020203" pitchFamily="34" charset="0"/>
              </a:rPr>
              <a:t>Master in Embedded Systems</a:t>
            </a:r>
            <a:endParaRPr lang="en-US" sz="1600" strike="noStrike" spc="-1" dirty="0">
              <a:latin typeface="Segoe UI" panose="020B0502040204020203" pitchFamily="34" charset="0"/>
              <a:ea typeface="Roboto" panose="020B0604020202020204" charset="0"/>
              <a:cs typeface="Segoe UI" panose="020B0502040204020203" pitchFamily="34" charset="0"/>
            </a:endParaRPr>
          </a:p>
          <a:p>
            <a:pPr algn="l"/>
            <a:r>
              <a:rPr lang="en-US" sz="1600" strike="noStrike" spc="-1" dirty="0">
                <a:solidFill>
                  <a:srgbClr val="000000"/>
                </a:solidFill>
                <a:latin typeface="Segoe UI" panose="020B0502040204020203" pitchFamily="34" charset="0"/>
                <a:ea typeface="Roboto" panose="020B0604020202020204" charset="0"/>
                <a:cs typeface="Segoe UI" panose="020B0502040204020203" pitchFamily="34" charset="0"/>
              </a:rPr>
              <a:t>Advisors: </a:t>
            </a:r>
            <a:r>
              <a:rPr lang="en-IN" sz="1600" dirty="0">
                <a:latin typeface="Segoe UI" panose="020B0502040204020203" pitchFamily="34" charset="0"/>
                <a:cs typeface="Segoe UI" panose="020B0502040204020203" pitchFamily="34" charset="0"/>
              </a:rPr>
              <a:t>Prof. </a:t>
            </a:r>
            <a:r>
              <a:rPr lang="en-IN" sz="1600" dirty="0" err="1">
                <a:latin typeface="Segoe UI" panose="020B0502040204020203" pitchFamily="34" charset="0"/>
                <a:cs typeface="Segoe UI" panose="020B0502040204020203" pitchFamily="34" charset="0"/>
              </a:rPr>
              <a:t>Dr.</a:t>
            </a:r>
            <a:r>
              <a:rPr lang="en-IN" sz="1600" dirty="0">
                <a:latin typeface="Segoe UI" panose="020B0502040204020203" pitchFamily="34" charset="0"/>
                <a:cs typeface="Segoe UI" panose="020B0502040204020203" pitchFamily="34" charset="0"/>
              </a:rPr>
              <a:t>-Ing. </a:t>
            </a:r>
            <a:r>
              <a:rPr lang="en-IN" sz="1600" dirty="0" err="1">
                <a:latin typeface="Segoe UI" panose="020B0502040204020203" pitchFamily="34" charset="0"/>
                <a:cs typeface="Segoe UI" panose="020B0502040204020203" pitchFamily="34" charset="0"/>
              </a:rPr>
              <a:t>Gangolf</a:t>
            </a:r>
            <a:r>
              <a:rPr lang="en-IN" sz="1600" dirty="0">
                <a:latin typeface="Segoe UI" panose="020B0502040204020203" pitchFamily="34" charset="0"/>
                <a:cs typeface="Segoe UI" panose="020B0502040204020203" pitchFamily="34" charset="0"/>
              </a:rPr>
              <a:t> </a:t>
            </a:r>
            <a:r>
              <a:rPr lang="en-IN" sz="1600" dirty="0" err="1">
                <a:latin typeface="Segoe UI" panose="020B0502040204020203" pitchFamily="34" charset="0"/>
                <a:cs typeface="Segoe UI" panose="020B0502040204020203" pitchFamily="34" charset="0"/>
              </a:rPr>
              <a:t>Hirtz</a:t>
            </a:r>
            <a:r>
              <a:rPr lang="en-IN" sz="1600" dirty="0">
                <a:latin typeface="Segoe UI" panose="020B0502040204020203" pitchFamily="34" charset="0"/>
                <a:cs typeface="Segoe UI" panose="020B0502040204020203" pitchFamily="34" charset="0"/>
              </a:rPr>
              <a:t>, </a:t>
            </a:r>
            <a:r>
              <a:rPr lang="en-IN" sz="1600" dirty="0" err="1">
                <a:latin typeface="Segoe UI" panose="020B0502040204020203" pitchFamily="34" charset="0"/>
                <a:cs typeface="Segoe UI" panose="020B0502040204020203" pitchFamily="34" charset="0"/>
              </a:rPr>
              <a:t>Dr.</a:t>
            </a:r>
            <a:r>
              <a:rPr lang="en-IN" sz="1600" dirty="0">
                <a:latin typeface="Segoe UI" panose="020B0502040204020203" pitchFamily="34" charset="0"/>
                <a:cs typeface="Segoe UI" panose="020B0502040204020203" pitchFamily="34" charset="0"/>
              </a:rPr>
              <a:t>-Ing. Ana Cecilia Perez Grassi and </a:t>
            </a:r>
            <a:r>
              <a:rPr lang="en-IN" sz="1600" dirty="0">
                <a:latin typeface="Segoe UI" panose="020B0502040204020203" pitchFamily="34" charset="0"/>
                <a:ea typeface="Roboto" panose="020B0604020202020204" charset="0"/>
                <a:cs typeface="Segoe UI" panose="020B0502040204020203" pitchFamily="34" charset="0"/>
              </a:rPr>
              <a:t>M.Sc. Tobias Scheck</a:t>
            </a:r>
            <a:endParaRPr lang="en-IN" sz="1600" b="0" i="0" u="none" strike="noStrike" baseline="0" dirty="0">
              <a:solidFill>
                <a:srgbClr val="000000"/>
              </a:solidFill>
              <a:latin typeface="Roboto Condensed" panose="02000000000000000000" pitchFamily="2" charset="0"/>
            </a:endParaRPr>
          </a:p>
          <a:p>
            <a:r>
              <a:rPr lang="en-IN" sz="1600" dirty="0">
                <a:latin typeface="Segoe UI" panose="020B0502040204020203" pitchFamily="34" charset="0"/>
                <a:cs typeface="Segoe UI" panose="020B0502040204020203" pitchFamily="34" charset="0"/>
              </a:rPr>
              <a:t>                </a:t>
            </a:r>
            <a:r>
              <a:rPr lang="en-IN" sz="1600" dirty="0" err="1">
                <a:latin typeface="Segoe UI" panose="020B0502040204020203" pitchFamily="34" charset="0"/>
                <a:cs typeface="Segoe UI" panose="020B0502040204020203" pitchFamily="34" charset="0"/>
              </a:rPr>
              <a:t>Dr.</a:t>
            </a:r>
            <a:r>
              <a:rPr lang="en-IN" sz="1600" dirty="0">
                <a:latin typeface="Segoe UI" panose="020B0502040204020203" pitchFamily="34" charset="0"/>
                <a:cs typeface="Segoe UI" panose="020B0502040204020203" pitchFamily="34" charset="0"/>
              </a:rPr>
              <a:t>-Ing</a:t>
            </a:r>
            <a:r>
              <a:rPr lang="en-IN" sz="1600" dirty="0">
                <a:latin typeface="Segoe UI" panose="020B0502040204020203" pitchFamily="34" charset="0"/>
                <a:ea typeface="Roboto" panose="020B0604020202020204" charset="0"/>
                <a:cs typeface="Segoe UI" panose="020B0502040204020203" pitchFamily="34" charset="0"/>
              </a:rPr>
              <a:t>. Martin Voigt and Paul Fischer (</a:t>
            </a:r>
            <a:r>
              <a:rPr lang="en-IN" sz="1600" dirty="0" err="1">
                <a:latin typeface="Segoe UI" panose="020B0502040204020203" pitchFamily="34" charset="0"/>
                <a:ea typeface="Roboto" panose="020B0604020202020204" charset="0"/>
                <a:cs typeface="Segoe UI" panose="020B0502040204020203" pitchFamily="34" charset="0"/>
              </a:rPr>
              <a:t>elevait</a:t>
            </a:r>
            <a:r>
              <a:rPr lang="en-IN" sz="1600" dirty="0">
                <a:latin typeface="Segoe UI" panose="020B0502040204020203" pitchFamily="34" charset="0"/>
                <a:ea typeface="Roboto" panose="020B0604020202020204" charset="0"/>
                <a:cs typeface="Segoe UI" panose="020B0502040204020203" pitchFamily="34" charset="0"/>
              </a:rPr>
              <a:t> GmbH &amp; Co. KG, Dresden)</a:t>
            </a:r>
          </a:p>
        </p:txBody>
      </p:sp>
    </p:spTree>
    <p:extLst>
      <p:ext uri="{BB962C8B-B14F-4D97-AF65-F5344CB8AC3E}">
        <p14:creationId xmlns:p14="http://schemas.microsoft.com/office/powerpoint/2010/main" val="2320321013"/>
      </p:ext>
    </p:extLst>
  </p:cSld>
  <p:clrMapOvr>
    <a:masterClrMapping/>
  </p:clrMapOvr>
  <mc:AlternateContent xmlns:mc="http://schemas.openxmlformats.org/markup-compatibility/2006" xmlns:p14="http://schemas.microsoft.com/office/powerpoint/2010/main">
    <mc:Choice Requires="p14">
      <p:transition spd="slow" p14:dur="2000" advTm="14918"/>
    </mc:Choice>
    <mc:Fallback xmlns="">
      <p:transition spd="slow" advTm="149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a:xfrm>
            <a:off x="1558925" y="123825"/>
            <a:ext cx="10440988" cy="468314"/>
          </a:xfrm>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192873" y="1017479"/>
            <a:ext cx="3503596"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Generator Loss</a:t>
            </a:r>
          </a:p>
        </p:txBody>
      </p:sp>
      <p:cxnSp>
        <p:nvCxnSpPr>
          <p:cNvPr id="12" name="Straight Arrow Connector 11">
            <a:extLst>
              <a:ext uri="{FF2B5EF4-FFF2-40B4-BE49-F238E27FC236}">
                <a16:creationId xmlns:a16="http://schemas.microsoft.com/office/drawing/2014/main" id="{F39ED254-7939-48B0-938D-55FD476C252A}"/>
              </a:ext>
            </a:extLst>
          </p:cNvPr>
          <p:cNvCxnSpPr>
            <a:cxnSpLocks/>
          </p:cNvCxnSpPr>
          <p:nvPr/>
        </p:nvCxnSpPr>
        <p:spPr>
          <a:xfrm>
            <a:off x="1683838" y="3437239"/>
            <a:ext cx="541623" cy="0"/>
          </a:xfrm>
          <a:prstGeom prst="straightConnector1">
            <a:avLst/>
          </a:prstGeom>
          <a:noFill/>
          <a:ln w="76200" cap="flat" cmpd="sng">
            <a:solidFill>
              <a:srgbClr val="004075"/>
            </a:solidFill>
            <a:prstDash val="solid"/>
            <a:round/>
            <a:headEnd type="none" w="med" len="med"/>
            <a:tailEnd type="triangle" w="med" len="med"/>
          </a:ln>
        </p:spPr>
      </p:cxnSp>
      <p:sp>
        <p:nvSpPr>
          <p:cNvPr id="11" name="TextBox 10">
            <a:extLst>
              <a:ext uri="{FF2B5EF4-FFF2-40B4-BE49-F238E27FC236}">
                <a16:creationId xmlns:a16="http://schemas.microsoft.com/office/drawing/2014/main" id="{AF2AEC6A-92FA-4A80-AF9F-3C0E0376ACAB}"/>
              </a:ext>
            </a:extLst>
          </p:cNvPr>
          <p:cNvSpPr txBox="1"/>
          <p:nvPr/>
        </p:nvSpPr>
        <p:spPr>
          <a:xfrm>
            <a:off x="-153742" y="4208453"/>
            <a:ext cx="2216887" cy="338554"/>
          </a:xfrm>
          <a:prstGeom prst="rect">
            <a:avLst/>
          </a:prstGeom>
          <a:noFill/>
        </p:spPr>
        <p:txBody>
          <a:bodyPr wrap="square" rtlCol="0">
            <a:spAutoFit/>
          </a:bodyPr>
          <a:lstStyle/>
          <a:p>
            <a:pPr algn="ctr"/>
            <a:r>
              <a:rPr lang="en-IN" sz="1600" b="1" i="1" dirty="0">
                <a:latin typeface="Segoe UI" panose="020B0502040204020203" pitchFamily="34" charset="0"/>
                <a:ea typeface="Roboto" panose="02000000000000000000" pitchFamily="2" charset="0"/>
                <a:cs typeface="Segoe UI" panose="020B0502040204020203" pitchFamily="34" charset="0"/>
              </a:rPr>
              <a:t>Synthetic Image</a:t>
            </a:r>
          </a:p>
        </p:txBody>
      </p:sp>
      <p:pic>
        <p:nvPicPr>
          <p:cNvPr id="16" name="Picture 15">
            <a:extLst>
              <a:ext uri="{FF2B5EF4-FFF2-40B4-BE49-F238E27FC236}">
                <a16:creationId xmlns:a16="http://schemas.microsoft.com/office/drawing/2014/main" id="{3FD51DB7-DB71-49EE-B654-0694F747995D}"/>
              </a:ext>
            </a:extLst>
          </p:cNvPr>
          <p:cNvPicPr>
            <a:picLocks/>
          </p:cNvPicPr>
          <p:nvPr/>
        </p:nvPicPr>
        <p:blipFill>
          <a:blip r:embed="rId3"/>
          <a:stretch>
            <a:fillRect/>
          </a:stretch>
        </p:blipFill>
        <p:spPr>
          <a:xfrm>
            <a:off x="173280" y="2566698"/>
            <a:ext cx="1522800" cy="1616400"/>
          </a:xfrm>
          <a:prstGeom prst="rect">
            <a:avLst/>
          </a:prstGeom>
          <a:ln w="3175">
            <a:solidFill>
              <a:schemeClr val="tx1"/>
            </a:solidFill>
          </a:ln>
        </p:spPr>
      </p:pic>
      <p:sp>
        <p:nvSpPr>
          <p:cNvPr id="23" name="Rectangle 22">
            <a:extLst>
              <a:ext uri="{FF2B5EF4-FFF2-40B4-BE49-F238E27FC236}">
                <a16:creationId xmlns:a16="http://schemas.microsoft.com/office/drawing/2014/main" id="{E138BA20-D6D3-42A1-A1F9-74B120371369}"/>
              </a:ext>
            </a:extLst>
          </p:cNvPr>
          <p:cNvSpPr/>
          <p:nvPr/>
        </p:nvSpPr>
        <p:spPr>
          <a:xfrm>
            <a:off x="6085870" y="3011324"/>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D</a:t>
            </a:r>
            <a:r>
              <a:rPr lang="en-IN" sz="3200" b="1" i="1" baseline="-25000" dirty="0">
                <a:solidFill>
                  <a:srgbClr val="00B050"/>
                </a:solidFill>
                <a:latin typeface="Segoe UI" panose="020B0502040204020203" pitchFamily="34" charset="0"/>
                <a:ea typeface="Segoe UI Black" panose="020B0A02040204020203" pitchFamily="34" charset="0"/>
                <a:cs typeface="Segoe UI" panose="020B0502040204020203" pitchFamily="34" charset="0"/>
              </a:rPr>
              <a:t>y</a:t>
            </a:r>
            <a:endPar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514AB235-68FD-4AF1-ADA2-62B103FE8F28}"/>
              </a:ext>
            </a:extLst>
          </p:cNvPr>
          <p:cNvSpPr txBox="1"/>
          <p:nvPr/>
        </p:nvSpPr>
        <p:spPr>
          <a:xfrm>
            <a:off x="3674147" y="4260278"/>
            <a:ext cx="1965487" cy="338554"/>
          </a:xfrm>
          <a:prstGeom prst="rect">
            <a:avLst/>
          </a:prstGeom>
          <a:noFill/>
        </p:spPr>
        <p:txBody>
          <a:bodyPr wrap="square" rtlCol="0">
            <a:spAutoFit/>
          </a:bodyPr>
          <a:lstStyle/>
          <a:p>
            <a:pPr algn="ctr"/>
            <a:r>
              <a:rPr lang="en-IN" sz="1600" b="1" i="1" dirty="0">
                <a:latin typeface="Segoe UI" panose="020B0502040204020203" pitchFamily="34" charset="0"/>
                <a:ea typeface="Roboto" panose="02000000000000000000" pitchFamily="2" charset="0"/>
                <a:cs typeface="Segoe UI" panose="020B0502040204020203" pitchFamily="34" charset="0"/>
              </a:rPr>
              <a:t>Fake Image</a:t>
            </a:r>
          </a:p>
        </p:txBody>
      </p:sp>
      <p:pic>
        <p:nvPicPr>
          <p:cNvPr id="25" name="Picture 24" descr="Diagram&#10;&#10;Description automatically generated">
            <a:extLst>
              <a:ext uri="{FF2B5EF4-FFF2-40B4-BE49-F238E27FC236}">
                <a16:creationId xmlns:a16="http://schemas.microsoft.com/office/drawing/2014/main" id="{49D177A7-6979-452C-8C24-6F3F04885F6B}"/>
              </a:ext>
            </a:extLst>
          </p:cNvPr>
          <p:cNvPicPr>
            <a:picLocks/>
          </p:cNvPicPr>
          <p:nvPr/>
        </p:nvPicPr>
        <p:blipFill>
          <a:blip r:embed="rId4">
            <a:extLst>
              <a:ext uri="{BEBA8EAE-BF5A-486C-A8C5-ECC9F3942E4B}">
                <a14:imgProps xmlns:a14="http://schemas.microsoft.com/office/drawing/2010/main">
                  <a14:imgLayer r:embed="rId5">
                    <a14:imgEffect>
                      <a14:artisticMarker/>
                    </a14:imgEffect>
                  </a14:imgLayer>
                </a14:imgProps>
              </a:ext>
            </a:extLst>
          </a:blip>
          <a:stretch>
            <a:fillRect/>
          </a:stretch>
        </p:blipFill>
        <p:spPr>
          <a:xfrm>
            <a:off x="3895491" y="2597962"/>
            <a:ext cx="1522800" cy="1616400"/>
          </a:xfrm>
          <a:prstGeom prst="rect">
            <a:avLst/>
          </a:prstGeom>
          <a:ln w="3175">
            <a:solidFill>
              <a:schemeClr val="tx1"/>
            </a:solidFill>
          </a:ln>
        </p:spPr>
      </p:pic>
      <p:sp>
        <p:nvSpPr>
          <p:cNvPr id="26" name="Rectangle 25">
            <a:extLst>
              <a:ext uri="{FF2B5EF4-FFF2-40B4-BE49-F238E27FC236}">
                <a16:creationId xmlns:a16="http://schemas.microsoft.com/office/drawing/2014/main" id="{70DFC46F-868C-4C73-B19B-51B37A149C3E}"/>
              </a:ext>
            </a:extLst>
          </p:cNvPr>
          <p:cNvSpPr/>
          <p:nvPr/>
        </p:nvSpPr>
        <p:spPr>
          <a:xfrm>
            <a:off x="2225461" y="3035639"/>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G</a:t>
            </a:r>
          </a:p>
        </p:txBody>
      </p:sp>
      <p:cxnSp>
        <p:nvCxnSpPr>
          <p:cNvPr id="33" name="Connector: Curved 32">
            <a:extLst>
              <a:ext uri="{FF2B5EF4-FFF2-40B4-BE49-F238E27FC236}">
                <a16:creationId xmlns:a16="http://schemas.microsoft.com/office/drawing/2014/main" id="{F7B78CBD-BEC2-4588-AED8-8EB0C0933F5E}"/>
              </a:ext>
            </a:extLst>
          </p:cNvPr>
          <p:cNvCxnSpPr>
            <a:cxnSpLocks/>
          </p:cNvCxnSpPr>
          <p:nvPr/>
        </p:nvCxnSpPr>
        <p:spPr>
          <a:xfrm rot="5400000" flipH="1" flipV="1">
            <a:off x="9674684" y="2385274"/>
            <a:ext cx="922987" cy="2485133"/>
          </a:xfrm>
          <a:prstGeom prst="curvedConnector3">
            <a:avLst>
              <a:gd name="adj1" fmla="val -120397"/>
            </a:avLst>
          </a:prstGeom>
          <a:ln w="19050">
            <a:solidFill>
              <a:srgbClr val="E4032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5278AAB-E3C6-43B5-9505-EEECE5DD81E2}"/>
              </a:ext>
            </a:extLst>
          </p:cNvPr>
          <p:cNvSpPr/>
          <p:nvPr/>
        </p:nvSpPr>
        <p:spPr>
          <a:xfrm>
            <a:off x="7871270" y="2642118"/>
            <a:ext cx="1386139" cy="1385264"/>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35" name="Straight Connector 34">
            <a:extLst>
              <a:ext uri="{FF2B5EF4-FFF2-40B4-BE49-F238E27FC236}">
                <a16:creationId xmlns:a16="http://schemas.microsoft.com/office/drawing/2014/main" id="{2CB212F8-C5CD-4518-AF71-7E11F9F173AC}"/>
              </a:ext>
            </a:extLst>
          </p:cNvPr>
          <p:cNvCxnSpPr>
            <a:cxnSpLocks/>
          </p:cNvCxnSpPr>
          <p:nvPr/>
        </p:nvCxnSpPr>
        <p:spPr>
          <a:xfrm>
            <a:off x="8194844" y="2651253"/>
            <a:ext cx="0" cy="1376128"/>
          </a:xfrm>
          <a:prstGeom prst="line">
            <a:avLst/>
          </a:prstGeom>
          <a:noFill/>
          <a:ln w="38100" cap="flat" cmpd="sng">
            <a:solidFill>
              <a:srgbClr val="004075"/>
            </a:solidFill>
            <a:prstDash val="solid"/>
            <a:round/>
            <a:headEnd type="none" w="sm" len="sm"/>
            <a:tailEnd type="none" w="sm" len="sm"/>
          </a:ln>
        </p:spPr>
      </p:cxnSp>
      <p:cxnSp>
        <p:nvCxnSpPr>
          <p:cNvPr id="36" name="Straight Connector 35">
            <a:extLst>
              <a:ext uri="{FF2B5EF4-FFF2-40B4-BE49-F238E27FC236}">
                <a16:creationId xmlns:a16="http://schemas.microsoft.com/office/drawing/2014/main" id="{E190AFDB-F3FC-4E8F-B317-E351388F66BB}"/>
              </a:ext>
            </a:extLst>
          </p:cNvPr>
          <p:cNvCxnSpPr>
            <a:cxnSpLocks/>
            <a:stCxn id="34" idx="0"/>
            <a:endCxn id="34" idx="2"/>
          </p:cNvCxnSpPr>
          <p:nvPr/>
        </p:nvCxnSpPr>
        <p:spPr>
          <a:xfrm>
            <a:off x="8564340" y="2642118"/>
            <a:ext cx="0" cy="1385264"/>
          </a:xfrm>
          <a:prstGeom prst="line">
            <a:avLst/>
          </a:prstGeom>
          <a:noFill/>
          <a:ln w="38100" cap="flat" cmpd="sng">
            <a:solidFill>
              <a:srgbClr val="004075"/>
            </a:solidFill>
            <a:prstDash val="solid"/>
            <a:round/>
            <a:headEnd type="none" w="sm" len="sm"/>
            <a:tailEnd type="none" w="sm" len="sm"/>
          </a:ln>
        </p:spPr>
      </p:cxnSp>
      <p:cxnSp>
        <p:nvCxnSpPr>
          <p:cNvPr id="37" name="Straight Connector 36">
            <a:extLst>
              <a:ext uri="{FF2B5EF4-FFF2-40B4-BE49-F238E27FC236}">
                <a16:creationId xmlns:a16="http://schemas.microsoft.com/office/drawing/2014/main" id="{F52783C8-0847-472A-BB79-E9A4B5AFC169}"/>
              </a:ext>
            </a:extLst>
          </p:cNvPr>
          <p:cNvCxnSpPr>
            <a:cxnSpLocks/>
          </p:cNvCxnSpPr>
          <p:nvPr/>
        </p:nvCxnSpPr>
        <p:spPr>
          <a:xfrm flipH="1">
            <a:off x="8909218" y="2651253"/>
            <a:ext cx="2" cy="1376128"/>
          </a:xfrm>
          <a:prstGeom prst="line">
            <a:avLst/>
          </a:prstGeom>
          <a:noFill/>
          <a:ln w="38100" cap="flat" cmpd="sng">
            <a:solidFill>
              <a:srgbClr val="004075"/>
            </a:solidFill>
            <a:prstDash val="solid"/>
            <a:round/>
            <a:headEnd type="none" w="sm" len="sm"/>
            <a:tailEnd type="none" w="sm" len="sm"/>
          </a:ln>
        </p:spPr>
      </p:cxnSp>
      <p:cxnSp>
        <p:nvCxnSpPr>
          <p:cNvPr id="38" name="Straight Connector 37">
            <a:extLst>
              <a:ext uri="{FF2B5EF4-FFF2-40B4-BE49-F238E27FC236}">
                <a16:creationId xmlns:a16="http://schemas.microsoft.com/office/drawing/2014/main" id="{1F943338-76E3-4D96-B6A1-2A6A6ED3D7CE}"/>
              </a:ext>
            </a:extLst>
          </p:cNvPr>
          <p:cNvCxnSpPr>
            <a:cxnSpLocks/>
          </p:cNvCxnSpPr>
          <p:nvPr/>
        </p:nvCxnSpPr>
        <p:spPr>
          <a:xfrm flipH="1">
            <a:off x="7871270" y="3005355"/>
            <a:ext cx="1386139" cy="0"/>
          </a:xfrm>
          <a:prstGeom prst="line">
            <a:avLst/>
          </a:prstGeom>
          <a:noFill/>
          <a:ln w="38100" cap="flat" cmpd="sng">
            <a:solidFill>
              <a:srgbClr val="004075"/>
            </a:solidFill>
            <a:prstDash val="solid"/>
            <a:round/>
            <a:headEnd type="none" w="sm" len="sm"/>
            <a:tailEnd type="none" w="sm" len="sm"/>
          </a:ln>
        </p:spPr>
      </p:cxnSp>
      <p:cxnSp>
        <p:nvCxnSpPr>
          <p:cNvPr id="39" name="Straight Connector 38">
            <a:extLst>
              <a:ext uri="{FF2B5EF4-FFF2-40B4-BE49-F238E27FC236}">
                <a16:creationId xmlns:a16="http://schemas.microsoft.com/office/drawing/2014/main" id="{0D2A30ED-0456-4D96-B71C-6149A5FAE892}"/>
              </a:ext>
            </a:extLst>
          </p:cNvPr>
          <p:cNvCxnSpPr>
            <a:cxnSpLocks/>
            <a:stCxn id="34" idx="3"/>
            <a:endCxn id="34" idx="1"/>
          </p:cNvCxnSpPr>
          <p:nvPr/>
        </p:nvCxnSpPr>
        <p:spPr>
          <a:xfrm flipH="1">
            <a:off x="7871270" y="3334750"/>
            <a:ext cx="1386139" cy="0"/>
          </a:xfrm>
          <a:prstGeom prst="line">
            <a:avLst/>
          </a:prstGeom>
          <a:noFill/>
          <a:ln w="38100" cap="flat" cmpd="sng">
            <a:solidFill>
              <a:srgbClr val="004075"/>
            </a:solidFill>
            <a:prstDash val="solid"/>
            <a:round/>
            <a:headEnd type="none" w="sm" len="sm"/>
            <a:tailEnd type="none" w="sm" len="sm"/>
          </a:ln>
        </p:spPr>
      </p:cxnSp>
      <p:cxnSp>
        <p:nvCxnSpPr>
          <p:cNvPr id="40" name="Straight Connector 39">
            <a:extLst>
              <a:ext uri="{FF2B5EF4-FFF2-40B4-BE49-F238E27FC236}">
                <a16:creationId xmlns:a16="http://schemas.microsoft.com/office/drawing/2014/main" id="{9FE82562-67AF-4646-8952-4CDB0C31021F}"/>
              </a:ext>
            </a:extLst>
          </p:cNvPr>
          <p:cNvCxnSpPr>
            <a:cxnSpLocks/>
          </p:cNvCxnSpPr>
          <p:nvPr/>
        </p:nvCxnSpPr>
        <p:spPr>
          <a:xfrm flipH="1">
            <a:off x="7871270" y="3648822"/>
            <a:ext cx="1386139" cy="0"/>
          </a:xfrm>
          <a:prstGeom prst="line">
            <a:avLst/>
          </a:prstGeom>
          <a:noFill/>
          <a:ln w="38100" cap="flat" cmpd="sng">
            <a:solidFill>
              <a:srgbClr val="004075"/>
            </a:solidFill>
            <a:prstDash val="solid"/>
            <a:round/>
            <a:headEnd type="none" w="sm" len="sm"/>
            <a:tailEnd type="none" w="sm" len="sm"/>
          </a:ln>
        </p:spPr>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27C60FB-5820-435D-B1AF-FA7A0ADF9B8F}"/>
                  </a:ext>
                </a:extLst>
              </p:cNvPr>
              <p:cNvSpPr txBox="1"/>
              <p:nvPr/>
            </p:nvSpPr>
            <p:spPr>
              <a:xfrm>
                <a:off x="7728166" y="2267297"/>
                <a:ext cx="170352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m:t>
                      </m:r>
                    </m:oMath>
                  </m:oMathPara>
                </a14:m>
                <a:endParaRPr lang="en-IN" sz="1400" b="1" i="1" dirty="0">
                  <a:latin typeface="Segoe UI" panose="020B0502040204020203" pitchFamily="34" charset="0"/>
                  <a:ea typeface="Roboto" panose="02000000000000000000" pitchFamily="2" charset="0"/>
                  <a:cs typeface="Segoe UI" panose="020B0502040204020203" pitchFamily="34" charset="0"/>
                </a:endParaRPr>
              </a:p>
            </p:txBody>
          </p:sp>
        </mc:Choice>
        <mc:Fallback xmlns="">
          <p:sp>
            <p:nvSpPr>
              <p:cNvPr id="41" name="TextBox 40">
                <a:extLst>
                  <a:ext uri="{FF2B5EF4-FFF2-40B4-BE49-F238E27FC236}">
                    <a16:creationId xmlns:a16="http://schemas.microsoft.com/office/drawing/2014/main" id="{827C60FB-5820-435D-B1AF-FA7A0ADF9B8F}"/>
                  </a:ext>
                </a:extLst>
              </p:cNvPr>
              <p:cNvSpPr txBox="1">
                <a:spLocks noRot="1" noChangeAspect="1" noMove="1" noResize="1" noEditPoints="1" noAdjustHandles="1" noChangeArrowheads="1" noChangeShapeType="1" noTextEdit="1"/>
              </p:cNvSpPr>
              <p:nvPr/>
            </p:nvSpPr>
            <p:spPr>
              <a:xfrm>
                <a:off x="7728166" y="2267297"/>
                <a:ext cx="1703525" cy="307777"/>
              </a:xfrm>
              <a:prstGeom prst="rect">
                <a:avLst/>
              </a:prstGeom>
              <a:blipFill>
                <a:blip r:embed="rId6"/>
                <a:stretch>
                  <a:fillRect/>
                </a:stretch>
              </a:blipFill>
            </p:spPr>
            <p:txBody>
              <a:bodyPr/>
              <a:lstStyle/>
              <a:p>
                <a:r>
                  <a:rPr lang="en-IN">
                    <a:noFill/>
                  </a:rPr>
                  <a:t> </a:t>
                </a:r>
              </a:p>
            </p:txBody>
          </p:sp>
        </mc:Fallback>
      </mc:AlternateContent>
      <p:sp>
        <p:nvSpPr>
          <p:cNvPr id="42" name="TextBox 41">
            <a:extLst>
              <a:ext uri="{FF2B5EF4-FFF2-40B4-BE49-F238E27FC236}">
                <a16:creationId xmlns:a16="http://schemas.microsoft.com/office/drawing/2014/main" id="{AA22820E-E8F8-432A-97C5-9C4E8AA425BD}"/>
              </a:ext>
            </a:extLst>
          </p:cNvPr>
          <p:cNvSpPr txBox="1"/>
          <p:nvPr/>
        </p:nvSpPr>
        <p:spPr>
          <a:xfrm>
            <a:off x="7925038" y="2714815"/>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43" name="TextBox 42">
            <a:extLst>
              <a:ext uri="{FF2B5EF4-FFF2-40B4-BE49-F238E27FC236}">
                <a16:creationId xmlns:a16="http://schemas.microsoft.com/office/drawing/2014/main" id="{155B9524-369F-413D-8A0D-D29F6877DBE2}"/>
              </a:ext>
            </a:extLst>
          </p:cNvPr>
          <p:cNvSpPr txBox="1"/>
          <p:nvPr/>
        </p:nvSpPr>
        <p:spPr>
          <a:xfrm>
            <a:off x="8258423" y="2714815"/>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44" name="TextBox 43">
            <a:extLst>
              <a:ext uri="{FF2B5EF4-FFF2-40B4-BE49-F238E27FC236}">
                <a16:creationId xmlns:a16="http://schemas.microsoft.com/office/drawing/2014/main" id="{A6DCACCD-5380-44F6-AE84-E4750F8A8898}"/>
              </a:ext>
            </a:extLst>
          </p:cNvPr>
          <p:cNvSpPr txBox="1"/>
          <p:nvPr/>
        </p:nvSpPr>
        <p:spPr>
          <a:xfrm>
            <a:off x="8603300" y="2717066"/>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45" name="TextBox 44">
            <a:extLst>
              <a:ext uri="{FF2B5EF4-FFF2-40B4-BE49-F238E27FC236}">
                <a16:creationId xmlns:a16="http://schemas.microsoft.com/office/drawing/2014/main" id="{9A151DB9-EC3A-4080-99C8-560B55FF19CA}"/>
              </a:ext>
            </a:extLst>
          </p:cNvPr>
          <p:cNvSpPr txBox="1"/>
          <p:nvPr/>
        </p:nvSpPr>
        <p:spPr>
          <a:xfrm>
            <a:off x="8948177" y="2729898"/>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46" name="TextBox 45">
            <a:extLst>
              <a:ext uri="{FF2B5EF4-FFF2-40B4-BE49-F238E27FC236}">
                <a16:creationId xmlns:a16="http://schemas.microsoft.com/office/drawing/2014/main" id="{4D6FA447-C4EE-428C-B2F6-180B82D22874}"/>
              </a:ext>
            </a:extLst>
          </p:cNvPr>
          <p:cNvSpPr txBox="1"/>
          <p:nvPr/>
        </p:nvSpPr>
        <p:spPr>
          <a:xfrm>
            <a:off x="7936423" y="3059785"/>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47" name="TextBox 46">
            <a:extLst>
              <a:ext uri="{FF2B5EF4-FFF2-40B4-BE49-F238E27FC236}">
                <a16:creationId xmlns:a16="http://schemas.microsoft.com/office/drawing/2014/main" id="{1EBF20B3-F999-4002-A014-4840B5B4A7BD}"/>
              </a:ext>
            </a:extLst>
          </p:cNvPr>
          <p:cNvSpPr txBox="1"/>
          <p:nvPr/>
        </p:nvSpPr>
        <p:spPr>
          <a:xfrm>
            <a:off x="8269808" y="3059785"/>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48" name="TextBox 47">
            <a:extLst>
              <a:ext uri="{FF2B5EF4-FFF2-40B4-BE49-F238E27FC236}">
                <a16:creationId xmlns:a16="http://schemas.microsoft.com/office/drawing/2014/main" id="{2203A1F4-EE2F-46FA-AD62-BC002CD2C5F9}"/>
              </a:ext>
            </a:extLst>
          </p:cNvPr>
          <p:cNvSpPr txBox="1"/>
          <p:nvPr/>
        </p:nvSpPr>
        <p:spPr>
          <a:xfrm>
            <a:off x="8614685" y="3062036"/>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49" name="TextBox 48">
            <a:extLst>
              <a:ext uri="{FF2B5EF4-FFF2-40B4-BE49-F238E27FC236}">
                <a16:creationId xmlns:a16="http://schemas.microsoft.com/office/drawing/2014/main" id="{D0A26CB1-EE10-4815-B2C2-31412128E1FC}"/>
              </a:ext>
            </a:extLst>
          </p:cNvPr>
          <p:cNvSpPr txBox="1"/>
          <p:nvPr/>
        </p:nvSpPr>
        <p:spPr>
          <a:xfrm>
            <a:off x="8959562" y="3074868"/>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50" name="TextBox 49">
            <a:extLst>
              <a:ext uri="{FF2B5EF4-FFF2-40B4-BE49-F238E27FC236}">
                <a16:creationId xmlns:a16="http://schemas.microsoft.com/office/drawing/2014/main" id="{F378B96E-462B-4053-B8F0-CC18D1ACF37E}"/>
              </a:ext>
            </a:extLst>
          </p:cNvPr>
          <p:cNvSpPr txBox="1"/>
          <p:nvPr/>
        </p:nvSpPr>
        <p:spPr>
          <a:xfrm>
            <a:off x="7936423" y="3359458"/>
            <a:ext cx="143932" cy="400110"/>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	</a:t>
            </a:r>
          </a:p>
        </p:txBody>
      </p:sp>
      <p:sp>
        <p:nvSpPr>
          <p:cNvPr id="51" name="TextBox 50">
            <a:extLst>
              <a:ext uri="{FF2B5EF4-FFF2-40B4-BE49-F238E27FC236}">
                <a16:creationId xmlns:a16="http://schemas.microsoft.com/office/drawing/2014/main" id="{A0C4946C-F45D-4701-A280-B641CECE5B42}"/>
              </a:ext>
            </a:extLst>
          </p:cNvPr>
          <p:cNvSpPr txBox="1"/>
          <p:nvPr/>
        </p:nvSpPr>
        <p:spPr>
          <a:xfrm>
            <a:off x="8269808" y="3359458"/>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52" name="TextBox 51">
            <a:extLst>
              <a:ext uri="{FF2B5EF4-FFF2-40B4-BE49-F238E27FC236}">
                <a16:creationId xmlns:a16="http://schemas.microsoft.com/office/drawing/2014/main" id="{03C14C4D-9872-4A5E-83ED-8EF26319495F}"/>
              </a:ext>
            </a:extLst>
          </p:cNvPr>
          <p:cNvSpPr txBox="1"/>
          <p:nvPr/>
        </p:nvSpPr>
        <p:spPr>
          <a:xfrm>
            <a:off x="8614685" y="3361709"/>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53" name="TextBox 52">
            <a:extLst>
              <a:ext uri="{FF2B5EF4-FFF2-40B4-BE49-F238E27FC236}">
                <a16:creationId xmlns:a16="http://schemas.microsoft.com/office/drawing/2014/main" id="{EC63A513-91A7-4586-99AB-95DEC537C305}"/>
              </a:ext>
            </a:extLst>
          </p:cNvPr>
          <p:cNvSpPr txBox="1"/>
          <p:nvPr/>
        </p:nvSpPr>
        <p:spPr>
          <a:xfrm>
            <a:off x="8959562" y="3374541"/>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54" name="TextBox 53">
            <a:extLst>
              <a:ext uri="{FF2B5EF4-FFF2-40B4-BE49-F238E27FC236}">
                <a16:creationId xmlns:a16="http://schemas.microsoft.com/office/drawing/2014/main" id="{561F6908-6038-4062-B237-76FD29DC7729}"/>
              </a:ext>
            </a:extLst>
          </p:cNvPr>
          <p:cNvSpPr txBox="1"/>
          <p:nvPr/>
        </p:nvSpPr>
        <p:spPr>
          <a:xfrm>
            <a:off x="7936423" y="3696783"/>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55" name="TextBox 54">
            <a:extLst>
              <a:ext uri="{FF2B5EF4-FFF2-40B4-BE49-F238E27FC236}">
                <a16:creationId xmlns:a16="http://schemas.microsoft.com/office/drawing/2014/main" id="{96A96C52-295A-44C2-8B68-AE33B0D4A68C}"/>
              </a:ext>
            </a:extLst>
          </p:cNvPr>
          <p:cNvSpPr txBox="1"/>
          <p:nvPr/>
        </p:nvSpPr>
        <p:spPr>
          <a:xfrm>
            <a:off x="8278888" y="3699034"/>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56" name="TextBox 55">
            <a:extLst>
              <a:ext uri="{FF2B5EF4-FFF2-40B4-BE49-F238E27FC236}">
                <a16:creationId xmlns:a16="http://schemas.microsoft.com/office/drawing/2014/main" id="{E24E388F-F2DC-4531-83F3-DA89B628BCCF}"/>
              </a:ext>
            </a:extLst>
          </p:cNvPr>
          <p:cNvSpPr txBox="1"/>
          <p:nvPr/>
        </p:nvSpPr>
        <p:spPr>
          <a:xfrm>
            <a:off x="8623085" y="3706638"/>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57" name="TextBox 56">
            <a:extLst>
              <a:ext uri="{FF2B5EF4-FFF2-40B4-BE49-F238E27FC236}">
                <a16:creationId xmlns:a16="http://schemas.microsoft.com/office/drawing/2014/main" id="{2703D954-31FF-41A4-853E-A0E265C545BB}"/>
              </a:ext>
            </a:extLst>
          </p:cNvPr>
          <p:cNvSpPr txBox="1"/>
          <p:nvPr/>
        </p:nvSpPr>
        <p:spPr>
          <a:xfrm>
            <a:off x="8965914" y="3713310"/>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58" name="TextBox 57">
            <a:extLst>
              <a:ext uri="{FF2B5EF4-FFF2-40B4-BE49-F238E27FC236}">
                <a16:creationId xmlns:a16="http://schemas.microsoft.com/office/drawing/2014/main" id="{EA079845-669E-4263-9D74-AB54F48DBB2D}"/>
              </a:ext>
            </a:extLst>
          </p:cNvPr>
          <p:cNvSpPr txBox="1"/>
          <p:nvPr/>
        </p:nvSpPr>
        <p:spPr>
          <a:xfrm rot="10800000">
            <a:off x="9258709" y="2996494"/>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sp>
        <p:nvSpPr>
          <p:cNvPr id="59" name="TextBox 58">
            <a:extLst>
              <a:ext uri="{FF2B5EF4-FFF2-40B4-BE49-F238E27FC236}">
                <a16:creationId xmlns:a16="http://schemas.microsoft.com/office/drawing/2014/main" id="{87E3B6F4-BEDF-4A53-AB39-FB4FA72D0356}"/>
              </a:ext>
            </a:extLst>
          </p:cNvPr>
          <p:cNvSpPr txBox="1"/>
          <p:nvPr/>
        </p:nvSpPr>
        <p:spPr>
          <a:xfrm rot="5400000">
            <a:off x="8413588" y="4112372"/>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cxnSp>
        <p:nvCxnSpPr>
          <p:cNvPr id="60" name="Straight Arrow Connector 59">
            <a:extLst>
              <a:ext uri="{FF2B5EF4-FFF2-40B4-BE49-F238E27FC236}">
                <a16:creationId xmlns:a16="http://schemas.microsoft.com/office/drawing/2014/main" id="{AF9B23AE-1ADA-49E2-99F2-CE33209A9F4A}"/>
              </a:ext>
            </a:extLst>
          </p:cNvPr>
          <p:cNvCxnSpPr>
            <a:cxnSpLocks/>
          </p:cNvCxnSpPr>
          <p:nvPr/>
        </p:nvCxnSpPr>
        <p:spPr>
          <a:xfrm>
            <a:off x="3235987" y="3420109"/>
            <a:ext cx="659526" cy="0"/>
          </a:xfrm>
          <a:prstGeom prst="straightConnector1">
            <a:avLst/>
          </a:prstGeom>
          <a:noFill/>
          <a:ln w="76200" cap="flat" cmpd="sng">
            <a:solidFill>
              <a:srgbClr val="004075"/>
            </a:solidFill>
            <a:prstDash val="solid"/>
            <a:round/>
            <a:headEnd type="none" w="med" len="med"/>
            <a:tailEnd type="triangle" w="med" len="med"/>
          </a:ln>
        </p:spPr>
      </p:cxnSp>
      <p:cxnSp>
        <p:nvCxnSpPr>
          <p:cNvPr id="61" name="Straight Arrow Connector 60">
            <a:extLst>
              <a:ext uri="{FF2B5EF4-FFF2-40B4-BE49-F238E27FC236}">
                <a16:creationId xmlns:a16="http://schemas.microsoft.com/office/drawing/2014/main" id="{1BD390F9-8E74-459B-B6DB-78C636C62750}"/>
              </a:ext>
            </a:extLst>
          </p:cNvPr>
          <p:cNvCxnSpPr>
            <a:cxnSpLocks/>
          </p:cNvCxnSpPr>
          <p:nvPr/>
        </p:nvCxnSpPr>
        <p:spPr>
          <a:xfrm>
            <a:off x="5414959" y="3374541"/>
            <a:ext cx="659526" cy="0"/>
          </a:xfrm>
          <a:prstGeom prst="straightConnector1">
            <a:avLst/>
          </a:prstGeom>
          <a:noFill/>
          <a:ln w="76200" cap="flat" cmpd="sng">
            <a:solidFill>
              <a:srgbClr val="004075"/>
            </a:solidFill>
            <a:prstDash val="solid"/>
            <a:round/>
            <a:headEnd type="none" w="med" len="med"/>
            <a:tailEnd type="triangle" w="med" len="med"/>
          </a:ln>
        </p:spPr>
      </p:cxnSp>
      <p:cxnSp>
        <p:nvCxnSpPr>
          <p:cNvPr id="88" name="Straight Arrow Connector 87">
            <a:extLst>
              <a:ext uri="{FF2B5EF4-FFF2-40B4-BE49-F238E27FC236}">
                <a16:creationId xmlns:a16="http://schemas.microsoft.com/office/drawing/2014/main" id="{B1A99C8C-B3B9-44E4-82D1-A83D4A2128F0}"/>
              </a:ext>
            </a:extLst>
          </p:cNvPr>
          <p:cNvCxnSpPr>
            <a:cxnSpLocks/>
          </p:cNvCxnSpPr>
          <p:nvPr/>
        </p:nvCxnSpPr>
        <p:spPr>
          <a:xfrm>
            <a:off x="7116109" y="3420109"/>
            <a:ext cx="755161" cy="0"/>
          </a:xfrm>
          <a:prstGeom prst="straightConnector1">
            <a:avLst/>
          </a:prstGeom>
          <a:noFill/>
          <a:ln w="76200" cap="flat" cmpd="sng">
            <a:solidFill>
              <a:srgbClr val="004075"/>
            </a:solidFill>
            <a:prstDash val="solid"/>
            <a:round/>
            <a:headEnd type="none" w="med" len="med"/>
            <a:tailEnd type="triangle" w="med" len="med"/>
          </a:ln>
        </p:spPr>
      </p:cxnSp>
      <p:sp>
        <p:nvSpPr>
          <p:cNvPr id="92" name="Rectangle 91">
            <a:extLst>
              <a:ext uri="{FF2B5EF4-FFF2-40B4-BE49-F238E27FC236}">
                <a16:creationId xmlns:a16="http://schemas.microsoft.com/office/drawing/2014/main" id="{48808AAF-7910-491F-BDF9-60DE1ACAD3D7}"/>
              </a:ext>
            </a:extLst>
          </p:cNvPr>
          <p:cNvSpPr/>
          <p:nvPr/>
        </p:nvSpPr>
        <p:spPr>
          <a:xfrm>
            <a:off x="10258038" y="1674522"/>
            <a:ext cx="1386139" cy="1385264"/>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just"/>
            <a:endPar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93" name="Straight Connector 92">
            <a:extLst>
              <a:ext uri="{FF2B5EF4-FFF2-40B4-BE49-F238E27FC236}">
                <a16:creationId xmlns:a16="http://schemas.microsoft.com/office/drawing/2014/main" id="{91BABF2F-BCB6-4A38-9746-1902136006B9}"/>
              </a:ext>
            </a:extLst>
          </p:cNvPr>
          <p:cNvCxnSpPr>
            <a:cxnSpLocks/>
          </p:cNvCxnSpPr>
          <p:nvPr/>
        </p:nvCxnSpPr>
        <p:spPr>
          <a:xfrm>
            <a:off x="10581612" y="1683657"/>
            <a:ext cx="0" cy="1376128"/>
          </a:xfrm>
          <a:prstGeom prst="line">
            <a:avLst/>
          </a:prstGeom>
          <a:noFill/>
          <a:ln w="38100" cap="flat" cmpd="sng">
            <a:solidFill>
              <a:srgbClr val="004075"/>
            </a:solidFill>
            <a:prstDash val="solid"/>
            <a:round/>
            <a:headEnd type="none" w="sm" len="sm"/>
            <a:tailEnd type="none" w="sm" len="sm"/>
          </a:ln>
        </p:spPr>
      </p:cxnSp>
      <p:cxnSp>
        <p:nvCxnSpPr>
          <p:cNvPr id="94" name="Straight Connector 93">
            <a:extLst>
              <a:ext uri="{FF2B5EF4-FFF2-40B4-BE49-F238E27FC236}">
                <a16:creationId xmlns:a16="http://schemas.microsoft.com/office/drawing/2014/main" id="{AB61D39E-E610-4DCF-8A5C-AD204D716157}"/>
              </a:ext>
            </a:extLst>
          </p:cNvPr>
          <p:cNvCxnSpPr>
            <a:cxnSpLocks/>
            <a:stCxn id="92" idx="0"/>
            <a:endCxn id="92" idx="2"/>
          </p:cNvCxnSpPr>
          <p:nvPr/>
        </p:nvCxnSpPr>
        <p:spPr>
          <a:xfrm>
            <a:off x="10951108" y="1674522"/>
            <a:ext cx="0" cy="1385264"/>
          </a:xfrm>
          <a:prstGeom prst="line">
            <a:avLst/>
          </a:prstGeom>
          <a:noFill/>
          <a:ln w="38100" cap="flat" cmpd="sng">
            <a:solidFill>
              <a:srgbClr val="004075"/>
            </a:solidFill>
            <a:prstDash val="solid"/>
            <a:round/>
            <a:headEnd type="none" w="sm" len="sm"/>
            <a:tailEnd type="none" w="sm" len="sm"/>
          </a:ln>
        </p:spPr>
      </p:cxnSp>
      <p:cxnSp>
        <p:nvCxnSpPr>
          <p:cNvPr id="95" name="Straight Connector 94">
            <a:extLst>
              <a:ext uri="{FF2B5EF4-FFF2-40B4-BE49-F238E27FC236}">
                <a16:creationId xmlns:a16="http://schemas.microsoft.com/office/drawing/2014/main" id="{5B13EE69-5601-435F-B223-A08DFD881A04}"/>
              </a:ext>
            </a:extLst>
          </p:cNvPr>
          <p:cNvCxnSpPr>
            <a:cxnSpLocks/>
          </p:cNvCxnSpPr>
          <p:nvPr/>
        </p:nvCxnSpPr>
        <p:spPr>
          <a:xfrm flipH="1">
            <a:off x="11295986" y="1683657"/>
            <a:ext cx="2" cy="1376128"/>
          </a:xfrm>
          <a:prstGeom prst="line">
            <a:avLst/>
          </a:prstGeom>
          <a:noFill/>
          <a:ln w="38100" cap="flat" cmpd="sng">
            <a:solidFill>
              <a:srgbClr val="004075"/>
            </a:solidFill>
            <a:prstDash val="solid"/>
            <a:round/>
            <a:headEnd type="none" w="sm" len="sm"/>
            <a:tailEnd type="none" w="sm" len="sm"/>
          </a:ln>
        </p:spPr>
      </p:cxnSp>
      <p:cxnSp>
        <p:nvCxnSpPr>
          <p:cNvPr id="96" name="Straight Connector 95">
            <a:extLst>
              <a:ext uri="{FF2B5EF4-FFF2-40B4-BE49-F238E27FC236}">
                <a16:creationId xmlns:a16="http://schemas.microsoft.com/office/drawing/2014/main" id="{88B1D455-1155-40F6-8B65-CE1D5379A0E9}"/>
              </a:ext>
            </a:extLst>
          </p:cNvPr>
          <p:cNvCxnSpPr>
            <a:cxnSpLocks/>
          </p:cNvCxnSpPr>
          <p:nvPr/>
        </p:nvCxnSpPr>
        <p:spPr>
          <a:xfrm flipH="1">
            <a:off x="10258038" y="2037759"/>
            <a:ext cx="1386139" cy="0"/>
          </a:xfrm>
          <a:prstGeom prst="line">
            <a:avLst/>
          </a:prstGeom>
          <a:noFill/>
          <a:ln w="38100" cap="flat" cmpd="sng">
            <a:solidFill>
              <a:srgbClr val="004075"/>
            </a:solidFill>
            <a:prstDash val="solid"/>
            <a:round/>
            <a:headEnd type="none" w="sm" len="sm"/>
            <a:tailEnd type="none" w="sm" len="sm"/>
          </a:ln>
        </p:spPr>
      </p:cxnSp>
      <p:cxnSp>
        <p:nvCxnSpPr>
          <p:cNvPr id="97" name="Straight Connector 96">
            <a:extLst>
              <a:ext uri="{FF2B5EF4-FFF2-40B4-BE49-F238E27FC236}">
                <a16:creationId xmlns:a16="http://schemas.microsoft.com/office/drawing/2014/main" id="{41622C3F-C506-4183-AF12-4B3A71F61EB9}"/>
              </a:ext>
            </a:extLst>
          </p:cNvPr>
          <p:cNvCxnSpPr>
            <a:cxnSpLocks/>
            <a:stCxn id="92" idx="3"/>
            <a:endCxn id="92" idx="1"/>
          </p:cNvCxnSpPr>
          <p:nvPr/>
        </p:nvCxnSpPr>
        <p:spPr>
          <a:xfrm flipH="1">
            <a:off x="10258038" y="2367154"/>
            <a:ext cx="1386139" cy="0"/>
          </a:xfrm>
          <a:prstGeom prst="line">
            <a:avLst/>
          </a:prstGeom>
          <a:noFill/>
          <a:ln w="38100" cap="flat" cmpd="sng">
            <a:solidFill>
              <a:srgbClr val="004075"/>
            </a:solidFill>
            <a:prstDash val="solid"/>
            <a:round/>
            <a:headEnd type="none" w="sm" len="sm"/>
            <a:tailEnd type="none" w="sm" len="sm"/>
          </a:ln>
        </p:spPr>
      </p:cxnSp>
      <p:cxnSp>
        <p:nvCxnSpPr>
          <p:cNvPr id="98" name="Straight Connector 97">
            <a:extLst>
              <a:ext uri="{FF2B5EF4-FFF2-40B4-BE49-F238E27FC236}">
                <a16:creationId xmlns:a16="http://schemas.microsoft.com/office/drawing/2014/main" id="{DAFF8A55-617A-4EAF-9A65-EF07454DF0D7}"/>
              </a:ext>
            </a:extLst>
          </p:cNvPr>
          <p:cNvCxnSpPr>
            <a:cxnSpLocks/>
          </p:cNvCxnSpPr>
          <p:nvPr/>
        </p:nvCxnSpPr>
        <p:spPr>
          <a:xfrm flipH="1">
            <a:off x="10258038" y="2681226"/>
            <a:ext cx="1386139" cy="0"/>
          </a:xfrm>
          <a:prstGeom prst="line">
            <a:avLst/>
          </a:prstGeom>
          <a:noFill/>
          <a:ln w="38100" cap="flat" cmpd="sng">
            <a:solidFill>
              <a:srgbClr val="004075"/>
            </a:solidFill>
            <a:prstDash val="solid"/>
            <a:round/>
            <a:headEnd type="none" w="sm" len="sm"/>
            <a:tailEnd type="none" w="sm" len="sm"/>
          </a:ln>
        </p:spPr>
      </p:cxnSp>
      <p:sp>
        <p:nvSpPr>
          <p:cNvPr id="99" name="TextBox 98">
            <a:extLst>
              <a:ext uri="{FF2B5EF4-FFF2-40B4-BE49-F238E27FC236}">
                <a16:creationId xmlns:a16="http://schemas.microsoft.com/office/drawing/2014/main" id="{4766091E-7DBF-4FCE-A2BC-AC9F7BD8DD42}"/>
              </a:ext>
            </a:extLst>
          </p:cNvPr>
          <p:cNvSpPr txBox="1"/>
          <p:nvPr/>
        </p:nvSpPr>
        <p:spPr>
          <a:xfrm>
            <a:off x="10347859" y="1733517"/>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00" name="TextBox 99">
            <a:extLst>
              <a:ext uri="{FF2B5EF4-FFF2-40B4-BE49-F238E27FC236}">
                <a16:creationId xmlns:a16="http://schemas.microsoft.com/office/drawing/2014/main" id="{E1F0AA8E-AD6E-49D9-B8F0-4450056BE663}"/>
              </a:ext>
            </a:extLst>
          </p:cNvPr>
          <p:cNvSpPr txBox="1"/>
          <p:nvPr/>
        </p:nvSpPr>
        <p:spPr>
          <a:xfrm>
            <a:off x="10681244" y="1733517"/>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01" name="TextBox 100">
            <a:extLst>
              <a:ext uri="{FF2B5EF4-FFF2-40B4-BE49-F238E27FC236}">
                <a16:creationId xmlns:a16="http://schemas.microsoft.com/office/drawing/2014/main" id="{51DE510B-4883-4A99-ACB5-296D4883930F}"/>
              </a:ext>
            </a:extLst>
          </p:cNvPr>
          <p:cNvSpPr txBox="1"/>
          <p:nvPr/>
        </p:nvSpPr>
        <p:spPr>
          <a:xfrm>
            <a:off x="11026121" y="1735768"/>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02" name="TextBox 101">
            <a:extLst>
              <a:ext uri="{FF2B5EF4-FFF2-40B4-BE49-F238E27FC236}">
                <a16:creationId xmlns:a16="http://schemas.microsoft.com/office/drawing/2014/main" id="{F2CE13A1-7E9A-4C7E-8738-2AE1979F6819}"/>
              </a:ext>
            </a:extLst>
          </p:cNvPr>
          <p:cNvSpPr txBox="1"/>
          <p:nvPr/>
        </p:nvSpPr>
        <p:spPr>
          <a:xfrm>
            <a:off x="11370998" y="1748600"/>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03" name="TextBox 102">
            <a:extLst>
              <a:ext uri="{FF2B5EF4-FFF2-40B4-BE49-F238E27FC236}">
                <a16:creationId xmlns:a16="http://schemas.microsoft.com/office/drawing/2014/main" id="{63E3AF30-C9D7-4A27-BC84-199E2496A607}"/>
              </a:ext>
            </a:extLst>
          </p:cNvPr>
          <p:cNvSpPr txBox="1"/>
          <p:nvPr/>
        </p:nvSpPr>
        <p:spPr>
          <a:xfrm>
            <a:off x="10347859" y="2078425"/>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04" name="TextBox 103">
            <a:extLst>
              <a:ext uri="{FF2B5EF4-FFF2-40B4-BE49-F238E27FC236}">
                <a16:creationId xmlns:a16="http://schemas.microsoft.com/office/drawing/2014/main" id="{15331014-7EE8-494A-8B7F-6627CD56374D}"/>
              </a:ext>
            </a:extLst>
          </p:cNvPr>
          <p:cNvSpPr txBox="1"/>
          <p:nvPr/>
        </p:nvSpPr>
        <p:spPr>
          <a:xfrm>
            <a:off x="10681244" y="2078425"/>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05" name="TextBox 104">
            <a:extLst>
              <a:ext uri="{FF2B5EF4-FFF2-40B4-BE49-F238E27FC236}">
                <a16:creationId xmlns:a16="http://schemas.microsoft.com/office/drawing/2014/main" id="{F7C60E13-87E2-4FE3-BEB7-6CEA14CD6529}"/>
              </a:ext>
            </a:extLst>
          </p:cNvPr>
          <p:cNvSpPr txBox="1"/>
          <p:nvPr/>
        </p:nvSpPr>
        <p:spPr>
          <a:xfrm>
            <a:off x="11026121" y="2080676"/>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06" name="TextBox 105">
            <a:extLst>
              <a:ext uri="{FF2B5EF4-FFF2-40B4-BE49-F238E27FC236}">
                <a16:creationId xmlns:a16="http://schemas.microsoft.com/office/drawing/2014/main" id="{66958A73-746C-4256-8A52-450177059611}"/>
              </a:ext>
            </a:extLst>
          </p:cNvPr>
          <p:cNvSpPr txBox="1"/>
          <p:nvPr/>
        </p:nvSpPr>
        <p:spPr>
          <a:xfrm>
            <a:off x="11370998" y="2093508"/>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07" name="TextBox 106">
            <a:extLst>
              <a:ext uri="{FF2B5EF4-FFF2-40B4-BE49-F238E27FC236}">
                <a16:creationId xmlns:a16="http://schemas.microsoft.com/office/drawing/2014/main" id="{79EFFA3B-FC0E-48E3-B0FD-7FC623F034AC}"/>
              </a:ext>
            </a:extLst>
          </p:cNvPr>
          <p:cNvSpPr txBox="1"/>
          <p:nvPr/>
        </p:nvSpPr>
        <p:spPr>
          <a:xfrm>
            <a:off x="10345649" y="2435005"/>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08" name="TextBox 107">
            <a:extLst>
              <a:ext uri="{FF2B5EF4-FFF2-40B4-BE49-F238E27FC236}">
                <a16:creationId xmlns:a16="http://schemas.microsoft.com/office/drawing/2014/main" id="{4804CC3B-3ADF-4ED2-9F89-7872ACF86C17}"/>
              </a:ext>
            </a:extLst>
          </p:cNvPr>
          <p:cNvSpPr txBox="1"/>
          <p:nvPr/>
        </p:nvSpPr>
        <p:spPr>
          <a:xfrm>
            <a:off x="10679034" y="2435005"/>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09" name="TextBox 108">
            <a:extLst>
              <a:ext uri="{FF2B5EF4-FFF2-40B4-BE49-F238E27FC236}">
                <a16:creationId xmlns:a16="http://schemas.microsoft.com/office/drawing/2014/main" id="{E18DD513-6E6A-444F-A5F5-72BCAD32D94E}"/>
              </a:ext>
            </a:extLst>
          </p:cNvPr>
          <p:cNvSpPr txBox="1"/>
          <p:nvPr/>
        </p:nvSpPr>
        <p:spPr>
          <a:xfrm>
            <a:off x="11005483" y="2400469"/>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0" name="TextBox 109">
            <a:extLst>
              <a:ext uri="{FF2B5EF4-FFF2-40B4-BE49-F238E27FC236}">
                <a16:creationId xmlns:a16="http://schemas.microsoft.com/office/drawing/2014/main" id="{1668FF51-DA02-448E-BA89-2C57D020BCB9}"/>
              </a:ext>
            </a:extLst>
          </p:cNvPr>
          <p:cNvSpPr txBox="1"/>
          <p:nvPr/>
        </p:nvSpPr>
        <p:spPr>
          <a:xfrm>
            <a:off x="11350360" y="2413301"/>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1" name="TextBox 110">
            <a:extLst>
              <a:ext uri="{FF2B5EF4-FFF2-40B4-BE49-F238E27FC236}">
                <a16:creationId xmlns:a16="http://schemas.microsoft.com/office/drawing/2014/main" id="{0DDACF8E-FE87-4E0F-9174-A0B0F056654F}"/>
              </a:ext>
            </a:extLst>
          </p:cNvPr>
          <p:cNvSpPr txBox="1"/>
          <p:nvPr/>
        </p:nvSpPr>
        <p:spPr>
          <a:xfrm>
            <a:off x="10346922" y="2776641"/>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2" name="TextBox 111">
            <a:extLst>
              <a:ext uri="{FF2B5EF4-FFF2-40B4-BE49-F238E27FC236}">
                <a16:creationId xmlns:a16="http://schemas.microsoft.com/office/drawing/2014/main" id="{B6CFE500-42EF-4ADD-A345-CC5A6762CAC8}"/>
              </a:ext>
            </a:extLst>
          </p:cNvPr>
          <p:cNvSpPr txBox="1"/>
          <p:nvPr/>
        </p:nvSpPr>
        <p:spPr>
          <a:xfrm>
            <a:off x="10680307" y="2776641"/>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3" name="TextBox 112">
            <a:extLst>
              <a:ext uri="{FF2B5EF4-FFF2-40B4-BE49-F238E27FC236}">
                <a16:creationId xmlns:a16="http://schemas.microsoft.com/office/drawing/2014/main" id="{B500DD4A-4F57-4DE0-87B4-94F865CC5E53}"/>
              </a:ext>
            </a:extLst>
          </p:cNvPr>
          <p:cNvSpPr txBox="1"/>
          <p:nvPr/>
        </p:nvSpPr>
        <p:spPr>
          <a:xfrm>
            <a:off x="11006756" y="2742105"/>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4" name="TextBox 113">
            <a:extLst>
              <a:ext uri="{FF2B5EF4-FFF2-40B4-BE49-F238E27FC236}">
                <a16:creationId xmlns:a16="http://schemas.microsoft.com/office/drawing/2014/main" id="{BE7F20D4-3CBF-4885-B658-1B79220D55F0}"/>
              </a:ext>
            </a:extLst>
          </p:cNvPr>
          <p:cNvSpPr txBox="1"/>
          <p:nvPr/>
        </p:nvSpPr>
        <p:spPr>
          <a:xfrm>
            <a:off x="11351633" y="2754937"/>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5" name="TextBox 114">
            <a:extLst>
              <a:ext uri="{FF2B5EF4-FFF2-40B4-BE49-F238E27FC236}">
                <a16:creationId xmlns:a16="http://schemas.microsoft.com/office/drawing/2014/main" id="{82355D2A-120B-4F21-B6B3-CE2FAAD17403}"/>
              </a:ext>
            </a:extLst>
          </p:cNvPr>
          <p:cNvSpPr txBox="1"/>
          <p:nvPr/>
        </p:nvSpPr>
        <p:spPr>
          <a:xfrm rot="5400000">
            <a:off x="10718828" y="3026716"/>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sp>
        <p:nvSpPr>
          <p:cNvPr id="116" name="TextBox 115">
            <a:extLst>
              <a:ext uri="{FF2B5EF4-FFF2-40B4-BE49-F238E27FC236}">
                <a16:creationId xmlns:a16="http://schemas.microsoft.com/office/drawing/2014/main" id="{4AC05066-4DA3-435C-BDDA-3503C7944F6A}"/>
              </a:ext>
            </a:extLst>
          </p:cNvPr>
          <p:cNvSpPr txBox="1"/>
          <p:nvPr/>
        </p:nvSpPr>
        <p:spPr>
          <a:xfrm rot="10800000">
            <a:off x="11665894" y="2126203"/>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9D9797F8-F7DB-431C-BFC7-F384B83162FB}"/>
                  </a:ext>
                </a:extLst>
              </p:cNvPr>
              <p:cNvSpPr txBox="1"/>
              <p:nvPr/>
            </p:nvSpPr>
            <p:spPr>
              <a:xfrm>
                <a:off x="10246324" y="1365696"/>
                <a:ext cx="170352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m:t>
                      </m:r>
                    </m:oMath>
                  </m:oMathPara>
                </a14:m>
                <a:endParaRPr lang="en-IN" sz="1400" b="1" i="1" dirty="0">
                  <a:latin typeface="Segoe UI" panose="020B0502040204020203" pitchFamily="34" charset="0"/>
                  <a:ea typeface="Roboto" panose="02000000000000000000" pitchFamily="2" charset="0"/>
                  <a:cs typeface="Segoe UI" panose="020B0502040204020203" pitchFamily="34" charset="0"/>
                </a:endParaRPr>
              </a:p>
            </p:txBody>
          </p:sp>
        </mc:Choice>
        <mc:Fallback xmlns="">
          <p:sp>
            <p:nvSpPr>
              <p:cNvPr id="117" name="TextBox 116">
                <a:extLst>
                  <a:ext uri="{FF2B5EF4-FFF2-40B4-BE49-F238E27FC236}">
                    <a16:creationId xmlns:a16="http://schemas.microsoft.com/office/drawing/2014/main" id="{9D9797F8-F7DB-431C-BFC7-F384B83162FB}"/>
                  </a:ext>
                </a:extLst>
              </p:cNvPr>
              <p:cNvSpPr txBox="1">
                <a:spLocks noRot="1" noChangeAspect="1" noMove="1" noResize="1" noEditPoints="1" noAdjustHandles="1" noChangeArrowheads="1" noChangeShapeType="1" noTextEdit="1"/>
              </p:cNvSpPr>
              <p:nvPr/>
            </p:nvSpPr>
            <p:spPr>
              <a:xfrm>
                <a:off x="10246324" y="1365696"/>
                <a:ext cx="1703525" cy="307777"/>
              </a:xfrm>
              <a:prstGeom prst="rect">
                <a:avLst/>
              </a:prstGeom>
              <a:blipFill>
                <a:blip r:embed="rId7"/>
                <a:stretch>
                  <a:fillRect/>
                </a:stretch>
              </a:blipFill>
            </p:spPr>
            <p:txBody>
              <a:bodyPr/>
              <a:lstStyle/>
              <a:p>
                <a:r>
                  <a:rPr lang="en-IN">
                    <a:noFill/>
                  </a:rPr>
                  <a:t> </a:t>
                </a:r>
              </a:p>
            </p:txBody>
          </p:sp>
        </mc:Fallback>
      </mc:AlternateContent>
      <p:sp>
        <p:nvSpPr>
          <p:cNvPr id="183" name="TextBox 182">
            <a:extLst>
              <a:ext uri="{FF2B5EF4-FFF2-40B4-BE49-F238E27FC236}">
                <a16:creationId xmlns:a16="http://schemas.microsoft.com/office/drawing/2014/main" id="{50F8D83A-7F99-4310-BAB9-B4EC39DEC590}"/>
              </a:ext>
            </a:extLst>
          </p:cNvPr>
          <p:cNvSpPr txBox="1"/>
          <p:nvPr/>
        </p:nvSpPr>
        <p:spPr>
          <a:xfrm>
            <a:off x="2855094" y="6117153"/>
            <a:ext cx="6248400" cy="276999"/>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a:t>
            </a:r>
            <a:r>
              <a:rPr lang="en-GB" sz="1200" dirty="0">
                <a:latin typeface="Segoe UI" panose="020B0502040204020203" pitchFamily="34" charset="0"/>
                <a:ea typeface="Roboto" panose="02000000000000000000" pitchFamily="2" charset="0"/>
                <a:cs typeface="Segoe UI" panose="020B0502040204020203" pitchFamily="34" charset="0"/>
              </a:rPr>
              <a:t>10</a:t>
            </a:r>
            <a:r>
              <a:rPr lang="en-GB" sz="1200" dirty="0">
                <a:effectLst/>
                <a:latin typeface="Segoe UI" panose="020B0502040204020203" pitchFamily="34" charset="0"/>
                <a:ea typeface="Roboto" panose="02000000000000000000" pitchFamily="2" charset="0"/>
                <a:cs typeface="Segoe UI" panose="020B0502040204020203" pitchFamily="34" charset="0"/>
              </a:rPr>
              <a:t>: Generator loss in </a:t>
            </a:r>
            <a:r>
              <a:rPr lang="en-GB" sz="1200" dirty="0" err="1">
                <a:effectLst/>
                <a:latin typeface="Segoe UI" panose="020B0502040204020203" pitchFamily="34" charset="0"/>
                <a:ea typeface="Roboto" panose="02000000000000000000" pitchFamily="2" charset="0"/>
                <a:cs typeface="Segoe UI" panose="020B0502040204020203" pitchFamily="34" charset="0"/>
              </a:rPr>
              <a:t>CycleGAN</a:t>
            </a:r>
            <a:r>
              <a:rPr lang="en-GB" sz="1200" dirty="0">
                <a:effectLst/>
                <a:latin typeface="Segoe UI" panose="020B0502040204020203" pitchFamily="34" charset="0"/>
                <a:ea typeface="Roboto" panose="02000000000000000000" pitchFamily="2" charset="0"/>
                <a:cs typeface="Segoe UI" panose="020B0502040204020203" pitchFamily="34" charset="0"/>
              </a:rPr>
              <a:t>.</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sp>
        <p:nvSpPr>
          <p:cNvPr id="184" name="TextBox 183">
            <a:extLst>
              <a:ext uri="{FF2B5EF4-FFF2-40B4-BE49-F238E27FC236}">
                <a16:creationId xmlns:a16="http://schemas.microsoft.com/office/drawing/2014/main" id="{88EE3A9B-53FB-4817-9224-65D2E8BAB55A}"/>
              </a:ext>
            </a:extLst>
          </p:cNvPr>
          <p:cNvSpPr txBox="1"/>
          <p:nvPr/>
        </p:nvSpPr>
        <p:spPr>
          <a:xfrm>
            <a:off x="9297018" y="5257702"/>
            <a:ext cx="1741933" cy="369332"/>
          </a:xfrm>
          <a:prstGeom prst="rect">
            <a:avLst/>
          </a:prstGeom>
          <a:noFill/>
        </p:spPr>
        <p:txBody>
          <a:bodyPr wrap="square" rtlCol="0">
            <a:spAutoFit/>
          </a:bodyPr>
          <a:lstStyle/>
          <a:p>
            <a:r>
              <a:rPr lang="en-IN" b="1" i="1" dirty="0">
                <a:latin typeface="Segoe UI" panose="020B0502040204020203" pitchFamily="34" charset="0"/>
                <a:ea typeface="Roboto" panose="02000000000000000000" pitchFamily="2" charset="0"/>
                <a:cs typeface="Segoe UI" panose="020B0502040204020203" pitchFamily="34" charset="0"/>
              </a:rPr>
              <a:t>Generator loss</a:t>
            </a:r>
          </a:p>
        </p:txBody>
      </p:sp>
      <p:cxnSp>
        <p:nvCxnSpPr>
          <p:cNvPr id="65" name="Connector: Elbow 64">
            <a:extLst>
              <a:ext uri="{FF2B5EF4-FFF2-40B4-BE49-F238E27FC236}">
                <a16:creationId xmlns:a16="http://schemas.microsoft.com/office/drawing/2014/main" id="{DD5D7F41-DD4A-4F28-B6F7-FE4428CA1F9F}"/>
              </a:ext>
            </a:extLst>
          </p:cNvPr>
          <p:cNvCxnSpPr>
            <a:cxnSpLocks/>
            <a:stCxn id="184" idx="2"/>
            <a:endCxn id="26" idx="2"/>
          </p:cNvCxnSpPr>
          <p:nvPr/>
        </p:nvCxnSpPr>
        <p:spPr>
          <a:xfrm rot="5400000" flipH="1">
            <a:off x="5539937" y="998986"/>
            <a:ext cx="1818836" cy="7437261"/>
          </a:xfrm>
          <a:prstGeom prst="bentConnector3">
            <a:avLst>
              <a:gd name="adj1" fmla="val -12568"/>
            </a:avLst>
          </a:prstGeom>
          <a:noFill/>
          <a:ln w="28575" cap="flat" cmpd="sng">
            <a:solidFill>
              <a:srgbClr val="FF0000"/>
            </a:solidFill>
            <a:prstDash val="sysDash"/>
            <a:round/>
            <a:headEnd type="none" w="med" len="med"/>
            <a:tailEnd type="triangle" w="med" len="med"/>
          </a:ln>
        </p:spPr>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9D06D70-7DB7-4CE3-8777-098E2CBC56FF}"/>
                  </a:ext>
                </a:extLst>
              </p:cNvPr>
              <p:cNvSpPr txBox="1"/>
              <p:nvPr/>
            </p:nvSpPr>
            <p:spPr>
              <a:xfrm>
                <a:off x="-152400" y="1593397"/>
                <a:ext cx="6248400" cy="500522"/>
              </a:xfrm>
              <a:prstGeom prst="rect">
                <a:avLst/>
              </a:prstGeom>
              <a:noFill/>
            </p:spPr>
            <p:txBody>
              <a:bodyPr wrap="square">
                <a:spAutoFit/>
              </a:bodyPr>
              <a:lstStyle/>
              <a:p>
                <a:pPr marL="800280" lvl="1" indent="-339120">
                  <a:buClr>
                    <a:srgbClr val="FF0000"/>
                  </a:buClr>
                  <a:buFont typeface="Wingdings" charset="2"/>
                  <a:buChar char=""/>
                </a:pPr>
                <a14:m>
                  <m:oMath xmlns:m="http://schemas.openxmlformats.org/officeDocument/2006/math">
                    <m:sSub>
                      <m:sSubPr>
                        <m:ctrlPr>
                          <a:rPr lang="en-IN" sz="2000" i="1" spc="-1" dirty="0" smtClean="0">
                            <a:latin typeface="Cambria Math" panose="02040503050406030204" pitchFamily="18" charset="0"/>
                          </a:rPr>
                        </m:ctrlPr>
                      </m:sSubPr>
                      <m:e>
                        <m:r>
                          <a:rPr lang="de-DE" sz="2000" i="1" spc="-1" dirty="0">
                            <a:latin typeface="Cambria Math" panose="02040503050406030204" pitchFamily="18" charset="0"/>
                            <a:ea typeface="Cambria Math" panose="02040503050406030204" pitchFamily="18" charset="0"/>
                          </a:rPr>
                          <m:t>ℒ</m:t>
                        </m:r>
                      </m:e>
                      <m:sub>
                        <m:r>
                          <a:rPr lang="de-DE" sz="2000" i="1" spc="-1" dirty="0">
                            <a:latin typeface="Cambria Math" panose="02040503050406030204" pitchFamily="18" charset="0"/>
                          </a:rPr>
                          <m:t>𝐺</m:t>
                        </m:r>
                      </m:sub>
                    </m:sSub>
                    <m:r>
                      <a:rPr lang="de-DE" sz="2000" i="1" spc="-1" dirty="0">
                        <a:latin typeface="Cambria Math" panose="02040503050406030204" pitchFamily="18" charset="0"/>
                      </a:rPr>
                      <m:t>=</m:t>
                    </m:r>
                    <m:sSup>
                      <m:sSupPr>
                        <m:ctrlPr>
                          <a:rPr lang="de-DE" sz="2000" b="0" i="1" spc="-1" dirty="0" smtClean="0">
                            <a:latin typeface="Cambria Math" panose="02040503050406030204" pitchFamily="18" charset="0"/>
                          </a:rPr>
                        </m:ctrlPr>
                      </m:sSupPr>
                      <m:e>
                        <m:d>
                          <m:dPr>
                            <m:ctrlPr>
                              <a:rPr lang="de-DE" sz="2000" i="1" spc="-1" dirty="0">
                                <a:latin typeface="Cambria Math" panose="02040503050406030204" pitchFamily="18" charset="0"/>
                              </a:rPr>
                            </m:ctrlPr>
                          </m:dPr>
                          <m:e>
                            <m:sSub>
                              <m:sSubPr>
                                <m:ctrlPr>
                                  <a:rPr lang="de-DE" sz="2000" i="1" spc="-1" dirty="0">
                                    <a:latin typeface="Cambria Math" panose="02040503050406030204" pitchFamily="18" charset="0"/>
                                  </a:rPr>
                                </m:ctrlPr>
                              </m:sSubPr>
                              <m:e>
                                <m:r>
                                  <a:rPr lang="de-DE" sz="2000" i="1" spc="-1" dirty="0">
                                    <a:latin typeface="Cambria Math" panose="02040503050406030204" pitchFamily="18" charset="0"/>
                                  </a:rPr>
                                  <m:t>𝐷</m:t>
                                </m:r>
                              </m:e>
                              <m:sub>
                                <m:r>
                                  <a:rPr lang="de-DE" sz="2000" i="1" spc="-1" dirty="0">
                                    <a:latin typeface="Cambria Math" panose="02040503050406030204" pitchFamily="18" charset="0"/>
                                  </a:rPr>
                                  <m:t>𝑌</m:t>
                                </m:r>
                              </m:sub>
                            </m:sSub>
                            <m:d>
                              <m:dPr>
                                <m:ctrlPr>
                                  <a:rPr lang="de-DE" sz="2000" i="1" spc="-1" dirty="0">
                                    <a:latin typeface="Cambria Math" panose="02040503050406030204" pitchFamily="18" charset="0"/>
                                  </a:rPr>
                                </m:ctrlPr>
                              </m:dPr>
                              <m:e>
                                <m:r>
                                  <a:rPr lang="de-DE" sz="2000" i="1" spc="-1" dirty="0">
                                    <a:latin typeface="Cambria Math" panose="02040503050406030204" pitchFamily="18" charset="0"/>
                                  </a:rPr>
                                  <m:t>𝐺</m:t>
                                </m:r>
                                <m:d>
                                  <m:dPr>
                                    <m:ctrlPr>
                                      <a:rPr lang="de-DE" sz="2000" i="1" spc="-1" dirty="0">
                                        <a:latin typeface="Cambria Math" panose="02040503050406030204" pitchFamily="18" charset="0"/>
                                      </a:rPr>
                                    </m:ctrlPr>
                                  </m:dPr>
                                  <m:e>
                                    <m:sSub>
                                      <m:sSubPr>
                                        <m:ctrlPr>
                                          <a:rPr lang="de-DE" sz="2000" i="1" spc="-1" dirty="0">
                                            <a:latin typeface="Cambria Math" panose="02040503050406030204" pitchFamily="18" charset="0"/>
                                          </a:rPr>
                                        </m:ctrlPr>
                                      </m:sSubPr>
                                      <m:e>
                                        <m:r>
                                          <a:rPr lang="de-DE" sz="2000" i="1" spc="-1" dirty="0">
                                            <a:latin typeface="Cambria Math" panose="02040503050406030204" pitchFamily="18" charset="0"/>
                                          </a:rPr>
                                          <m:t>𝑥</m:t>
                                        </m:r>
                                      </m:e>
                                      <m:sub>
                                        <m:r>
                                          <a:rPr lang="de-DE" sz="2000" i="1" spc="-1" dirty="0">
                                            <a:latin typeface="Cambria Math" panose="02040503050406030204" pitchFamily="18" charset="0"/>
                                          </a:rPr>
                                          <m:t>𝑖</m:t>
                                        </m:r>
                                      </m:sub>
                                    </m:sSub>
                                  </m:e>
                                </m:d>
                              </m:e>
                            </m:d>
                            <m:r>
                              <a:rPr lang="de-DE" sz="2000" i="1" spc="-1" dirty="0">
                                <a:latin typeface="Cambria Math" panose="02040503050406030204" pitchFamily="18" charset="0"/>
                              </a:rPr>
                              <m:t> −1 </m:t>
                            </m:r>
                          </m:e>
                        </m:d>
                      </m:e>
                      <m:sup>
                        <m:r>
                          <a:rPr lang="de-DE" sz="2000" b="0" i="1" spc="-1" dirty="0" smtClean="0">
                            <a:latin typeface="Cambria Math" panose="02040503050406030204" pitchFamily="18" charset="0"/>
                          </a:rPr>
                          <m:t>2</m:t>
                        </m:r>
                      </m:sup>
                    </m:sSup>
                  </m:oMath>
                </a14:m>
                <a:r>
                  <a:rPr lang="en-IN" sz="2000" dirty="0"/>
                  <a:t> …(3)</a:t>
                </a:r>
                <a:endParaRPr lang="en-IN" sz="2000" spc="-1" dirty="0">
                  <a:latin typeface="Segoe UI" panose="020B0502040204020203" pitchFamily="34" charset="0"/>
                  <a:cs typeface="Segoe UI" panose="020B0502040204020203" pitchFamily="34" charset="0"/>
                </a:endParaRPr>
              </a:p>
            </p:txBody>
          </p:sp>
        </mc:Choice>
        <mc:Fallback xmlns="">
          <p:sp>
            <p:nvSpPr>
              <p:cNvPr id="72" name="TextBox 71">
                <a:extLst>
                  <a:ext uri="{FF2B5EF4-FFF2-40B4-BE49-F238E27FC236}">
                    <a16:creationId xmlns:a16="http://schemas.microsoft.com/office/drawing/2014/main" id="{29D06D70-7DB7-4CE3-8777-098E2CBC56FF}"/>
                  </a:ext>
                </a:extLst>
              </p:cNvPr>
              <p:cNvSpPr txBox="1">
                <a:spLocks noRot="1" noChangeAspect="1" noMove="1" noResize="1" noEditPoints="1" noAdjustHandles="1" noChangeArrowheads="1" noChangeShapeType="1" noTextEdit="1"/>
              </p:cNvSpPr>
              <p:nvPr/>
            </p:nvSpPr>
            <p:spPr>
              <a:xfrm>
                <a:off x="-152400" y="1593397"/>
                <a:ext cx="6248400" cy="500522"/>
              </a:xfrm>
              <a:prstGeom prst="rect">
                <a:avLst/>
              </a:prstGeom>
              <a:blipFill>
                <a:blip r:embed="rId8"/>
                <a:stretch>
                  <a:fillRect b="-17073"/>
                </a:stretch>
              </a:blipFill>
            </p:spPr>
            <p:txBody>
              <a:bodyPr/>
              <a:lstStyle/>
              <a:p>
                <a:r>
                  <a:rPr lang="en-IN">
                    <a:noFill/>
                  </a:rPr>
                  <a:t> </a:t>
                </a:r>
              </a:p>
            </p:txBody>
          </p:sp>
        </mc:Fallback>
      </mc:AlternateContent>
    </p:spTree>
    <p:extLst>
      <p:ext uri="{BB962C8B-B14F-4D97-AF65-F5344CB8AC3E}">
        <p14:creationId xmlns:p14="http://schemas.microsoft.com/office/powerpoint/2010/main" val="3723109610"/>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a:xfrm>
            <a:off x="1558925" y="123825"/>
            <a:ext cx="10440988" cy="468314"/>
          </a:xfrm>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230678" y="882496"/>
            <a:ext cx="4167739"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Discriminator Loss</a:t>
            </a:r>
          </a:p>
        </p:txBody>
      </p:sp>
      <p:sp>
        <p:nvSpPr>
          <p:cNvPr id="9" name="TextBox 8">
            <a:extLst>
              <a:ext uri="{FF2B5EF4-FFF2-40B4-BE49-F238E27FC236}">
                <a16:creationId xmlns:a16="http://schemas.microsoft.com/office/drawing/2014/main" id="{0B98ABA7-3206-4C0E-980E-D42DC40A85FC}"/>
              </a:ext>
            </a:extLst>
          </p:cNvPr>
          <p:cNvSpPr txBox="1"/>
          <p:nvPr/>
        </p:nvSpPr>
        <p:spPr>
          <a:xfrm>
            <a:off x="3621553" y="6563189"/>
            <a:ext cx="3869531" cy="276999"/>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11: Discriminator loss in </a:t>
            </a:r>
            <a:r>
              <a:rPr lang="en-GB" sz="1200" dirty="0" err="1">
                <a:effectLst/>
                <a:latin typeface="Segoe UI" panose="020B0502040204020203" pitchFamily="34" charset="0"/>
                <a:ea typeface="Roboto" panose="02000000000000000000" pitchFamily="2" charset="0"/>
                <a:cs typeface="Segoe UI" panose="020B0502040204020203" pitchFamily="34" charset="0"/>
              </a:rPr>
              <a:t>CycleGAN</a:t>
            </a:r>
            <a:r>
              <a:rPr lang="en-GB" sz="1200" dirty="0">
                <a:effectLst/>
                <a:latin typeface="Segoe UI" panose="020B0502040204020203" pitchFamily="34" charset="0"/>
                <a:ea typeface="Roboto" panose="02000000000000000000" pitchFamily="2" charset="0"/>
                <a:cs typeface="Segoe UI" panose="020B0502040204020203" pitchFamily="34" charset="0"/>
              </a:rPr>
              <a:t>.</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sp>
        <p:nvSpPr>
          <p:cNvPr id="5" name="Rectangle 4">
            <a:extLst>
              <a:ext uri="{FF2B5EF4-FFF2-40B4-BE49-F238E27FC236}">
                <a16:creationId xmlns:a16="http://schemas.microsoft.com/office/drawing/2014/main" id="{E6FF3511-6D78-40D7-AB78-3EA8B282288D}"/>
              </a:ext>
            </a:extLst>
          </p:cNvPr>
          <p:cNvSpPr/>
          <p:nvPr/>
        </p:nvSpPr>
        <p:spPr>
          <a:xfrm>
            <a:off x="2539395" y="2514951"/>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D</a:t>
            </a:r>
            <a:r>
              <a:rPr lang="en-IN" sz="3200" b="1" i="1" baseline="-25000" dirty="0">
                <a:solidFill>
                  <a:srgbClr val="00B050"/>
                </a:solidFill>
                <a:latin typeface="Segoe UI" panose="020B0502040204020203" pitchFamily="34" charset="0"/>
                <a:ea typeface="Segoe UI Black" panose="020B0A02040204020203" pitchFamily="34" charset="0"/>
                <a:cs typeface="Segoe UI" panose="020B0502040204020203" pitchFamily="34" charset="0"/>
              </a:rPr>
              <a:t>y</a:t>
            </a:r>
            <a:endPar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5577AE9-D72A-4BBE-B1BF-CE98C7D0EAD6}"/>
              </a:ext>
            </a:extLst>
          </p:cNvPr>
          <p:cNvSpPr txBox="1"/>
          <p:nvPr/>
        </p:nvSpPr>
        <p:spPr>
          <a:xfrm>
            <a:off x="263214" y="3734038"/>
            <a:ext cx="1703525" cy="338554"/>
          </a:xfrm>
          <a:prstGeom prst="rect">
            <a:avLst/>
          </a:prstGeom>
          <a:noFill/>
        </p:spPr>
        <p:txBody>
          <a:bodyPr wrap="square" rtlCol="0">
            <a:spAutoFit/>
          </a:bodyPr>
          <a:lstStyle/>
          <a:p>
            <a:pPr algn="ctr"/>
            <a:r>
              <a:rPr lang="en-IN" sz="1600" b="1" i="1" dirty="0">
                <a:latin typeface="Segoe UI" panose="020B0502040204020203" pitchFamily="34" charset="0"/>
                <a:ea typeface="Roboto" panose="02000000000000000000" pitchFamily="2" charset="0"/>
                <a:cs typeface="Segoe UI" panose="020B0502040204020203" pitchFamily="34" charset="0"/>
              </a:rPr>
              <a:t>Real Image</a:t>
            </a:r>
          </a:p>
        </p:txBody>
      </p:sp>
      <p:sp>
        <p:nvSpPr>
          <p:cNvPr id="7" name="Rectangle 6">
            <a:extLst>
              <a:ext uri="{FF2B5EF4-FFF2-40B4-BE49-F238E27FC236}">
                <a16:creationId xmlns:a16="http://schemas.microsoft.com/office/drawing/2014/main" id="{A2DEDCA3-2B46-4AE6-B8EF-7DC7E6F28D2D}"/>
              </a:ext>
            </a:extLst>
          </p:cNvPr>
          <p:cNvSpPr/>
          <p:nvPr/>
        </p:nvSpPr>
        <p:spPr>
          <a:xfrm>
            <a:off x="6426987" y="4874748"/>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D</a:t>
            </a:r>
            <a:r>
              <a:rPr lang="en-IN" sz="3200" b="1" i="1" baseline="-25000" dirty="0">
                <a:solidFill>
                  <a:srgbClr val="00B050"/>
                </a:solidFill>
                <a:latin typeface="Segoe UI" panose="020B0502040204020203" pitchFamily="34" charset="0"/>
                <a:ea typeface="Segoe UI Black" panose="020B0A02040204020203" pitchFamily="34" charset="0"/>
                <a:cs typeface="Segoe UI" panose="020B0502040204020203" pitchFamily="34" charset="0"/>
              </a:rPr>
              <a:t>y</a:t>
            </a:r>
            <a:endPar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A541FB99-E817-4D96-8E74-718C9E898C45}"/>
              </a:ext>
            </a:extLst>
          </p:cNvPr>
          <p:cNvSpPr txBox="1"/>
          <p:nvPr/>
        </p:nvSpPr>
        <p:spPr>
          <a:xfrm>
            <a:off x="4001071" y="6128893"/>
            <a:ext cx="2005085" cy="338554"/>
          </a:xfrm>
          <a:prstGeom prst="rect">
            <a:avLst/>
          </a:prstGeom>
          <a:noFill/>
        </p:spPr>
        <p:txBody>
          <a:bodyPr wrap="square" rtlCol="0">
            <a:spAutoFit/>
          </a:bodyPr>
          <a:lstStyle/>
          <a:p>
            <a:pPr algn="ctr"/>
            <a:r>
              <a:rPr lang="en-IN" sz="1600" b="1" i="1" dirty="0">
                <a:latin typeface="Segoe UI" panose="020B0502040204020203" pitchFamily="34" charset="0"/>
                <a:ea typeface="Roboto" panose="02000000000000000000" pitchFamily="2" charset="0"/>
                <a:cs typeface="Segoe UI" panose="020B0502040204020203" pitchFamily="34" charset="0"/>
              </a:rPr>
              <a:t>Fake Image </a:t>
            </a:r>
          </a:p>
        </p:txBody>
      </p:sp>
      <p:cxnSp>
        <p:nvCxnSpPr>
          <p:cNvPr id="12" name="Straight Arrow Connector 11">
            <a:extLst>
              <a:ext uri="{FF2B5EF4-FFF2-40B4-BE49-F238E27FC236}">
                <a16:creationId xmlns:a16="http://schemas.microsoft.com/office/drawing/2014/main" id="{68A7CD11-3EBA-456D-95D3-A499492E1DB6}"/>
              </a:ext>
            </a:extLst>
          </p:cNvPr>
          <p:cNvCxnSpPr>
            <a:cxnSpLocks/>
            <a:stCxn id="22" idx="3"/>
          </p:cNvCxnSpPr>
          <p:nvPr/>
        </p:nvCxnSpPr>
        <p:spPr>
          <a:xfrm>
            <a:off x="1864941" y="2906512"/>
            <a:ext cx="659526" cy="0"/>
          </a:xfrm>
          <a:prstGeom prst="straightConnector1">
            <a:avLst/>
          </a:prstGeom>
          <a:noFill/>
          <a:ln w="76200" cap="flat" cmpd="sng">
            <a:solidFill>
              <a:srgbClr val="004075"/>
            </a:solidFill>
            <a:prstDash val="solid"/>
            <a:round/>
            <a:headEnd type="none" w="med" len="med"/>
            <a:tailEnd type="triangle" w="med" len="med"/>
          </a:ln>
        </p:spPr>
      </p:cxnSp>
      <p:sp>
        <p:nvSpPr>
          <p:cNvPr id="19" name="Rectangle 18">
            <a:extLst>
              <a:ext uri="{FF2B5EF4-FFF2-40B4-BE49-F238E27FC236}">
                <a16:creationId xmlns:a16="http://schemas.microsoft.com/office/drawing/2014/main" id="{D03BBBDD-D626-426A-A927-0D6FFFAE2E31}"/>
              </a:ext>
            </a:extLst>
          </p:cNvPr>
          <p:cNvSpPr/>
          <p:nvPr/>
        </p:nvSpPr>
        <p:spPr>
          <a:xfrm>
            <a:off x="4243496" y="2203044"/>
            <a:ext cx="1386139" cy="1385264"/>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20" name="Picture 19" descr="Diagram&#10;&#10;Description automatically generated">
            <a:extLst>
              <a:ext uri="{FF2B5EF4-FFF2-40B4-BE49-F238E27FC236}">
                <a16:creationId xmlns:a16="http://schemas.microsoft.com/office/drawing/2014/main" id="{FC3815F4-8951-4D76-97CA-0B4777F3771D}"/>
              </a:ext>
            </a:extLst>
          </p:cNvPr>
          <p:cNvPicPr>
            <a:picLocks/>
          </p:cNvPicPr>
          <p:nvPr/>
        </p:nvPicPr>
        <p:blipFill>
          <a:blip r:embed="rId3">
            <a:extLst>
              <a:ext uri="{BEBA8EAE-BF5A-486C-A8C5-ECC9F3942E4B}">
                <a14:imgProps xmlns:a14="http://schemas.microsoft.com/office/drawing/2010/main">
                  <a14:imgLayer r:embed="rId4">
                    <a14:imgEffect>
                      <a14:artisticMarker/>
                    </a14:imgEffect>
                  </a14:imgLayer>
                </a14:imgProps>
              </a:ext>
            </a:extLst>
          </a:blip>
          <a:stretch>
            <a:fillRect/>
          </a:stretch>
        </p:blipFill>
        <p:spPr>
          <a:xfrm>
            <a:off x="4242214" y="4473133"/>
            <a:ext cx="1522800" cy="1616400"/>
          </a:xfrm>
          <a:prstGeom prst="rect">
            <a:avLst/>
          </a:prstGeom>
          <a:ln w="3175">
            <a:solidFill>
              <a:schemeClr val="tx1"/>
            </a:solidFill>
          </a:ln>
        </p:spPr>
      </p:pic>
      <p:pic>
        <p:nvPicPr>
          <p:cNvPr id="22" name="Picture 21" descr="Diagram&#10;&#10;Description automatically generated">
            <a:extLst>
              <a:ext uri="{FF2B5EF4-FFF2-40B4-BE49-F238E27FC236}">
                <a16:creationId xmlns:a16="http://schemas.microsoft.com/office/drawing/2014/main" id="{3ACB88EE-07F6-49E4-A116-5851E42ECB59}"/>
              </a:ext>
            </a:extLst>
          </p:cNvPr>
          <p:cNvPicPr>
            <a:picLocks/>
          </p:cNvPicPr>
          <p:nvPr/>
        </p:nvPicPr>
        <p:blipFill>
          <a:blip r:embed="rId5"/>
          <a:stretch>
            <a:fillRect/>
          </a:stretch>
        </p:blipFill>
        <p:spPr>
          <a:xfrm>
            <a:off x="341441" y="2097959"/>
            <a:ext cx="1523500" cy="1617106"/>
          </a:xfrm>
          <a:prstGeom prst="rect">
            <a:avLst/>
          </a:prstGeom>
          <a:ln>
            <a:solidFill>
              <a:schemeClr val="tx1"/>
            </a:solidFill>
          </a:ln>
        </p:spPr>
      </p:pic>
      <p:sp>
        <p:nvSpPr>
          <p:cNvPr id="23" name="Rectangle 22">
            <a:extLst>
              <a:ext uri="{FF2B5EF4-FFF2-40B4-BE49-F238E27FC236}">
                <a16:creationId xmlns:a16="http://schemas.microsoft.com/office/drawing/2014/main" id="{0CFBC5A4-F61F-4840-9204-63618F62D094}"/>
              </a:ext>
            </a:extLst>
          </p:cNvPr>
          <p:cNvSpPr/>
          <p:nvPr/>
        </p:nvSpPr>
        <p:spPr>
          <a:xfrm>
            <a:off x="2583984" y="4903506"/>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G</a:t>
            </a:r>
          </a:p>
        </p:txBody>
      </p:sp>
      <p:cxnSp>
        <p:nvCxnSpPr>
          <p:cNvPr id="28" name="Straight Connector 27">
            <a:extLst>
              <a:ext uri="{FF2B5EF4-FFF2-40B4-BE49-F238E27FC236}">
                <a16:creationId xmlns:a16="http://schemas.microsoft.com/office/drawing/2014/main" id="{AD81A05E-43C6-4412-8DA4-CD2A426111B6}"/>
              </a:ext>
            </a:extLst>
          </p:cNvPr>
          <p:cNvCxnSpPr>
            <a:cxnSpLocks/>
          </p:cNvCxnSpPr>
          <p:nvPr/>
        </p:nvCxnSpPr>
        <p:spPr>
          <a:xfrm>
            <a:off x="4567070" y="2212179"/>
            <a:ext cx="0" cy="1376128"/>
          </a:xfrm>
          <a:prstGeom prst="line">
            <a:avLst/>
          </a:prstGeom>
          <a:noFill/>
          <a:ln w="38100" cap="flat" cmpd="sng">
            <a:solidFill>
              <a:srgbClr val="004075"/>
            </a:solidFill>
            <a:prstDash val="solid"/>
            <a:round/>
            <a:headEnd type="none" w="sm" len="sm"/>
            <a:tailEnd type="none" w="sm" len="sm"/>
          </a:ln>
        </p:spPr>
      </p:cxnSp>
      <p:cxnSp>
        <p:nvCxnSpPr>
          <p:cNvPr id="29" name="Straight Connector 28">
            <a:extLst>
              <a:ext uri="{FF2B5EF4-FFF2-40B4-BE49-F238E27FC236}">
                <a16:creationId xmlns:a16="http://schemas.microsoft.com/office/drawing/2014/main" id="{1DA97E01-7D55-45BD-B87B-40563CFCA839}"/>
              </a:ext>
            </a:extLst>
          </p:cNvPr>
          <p:cNvCxnSpPr>
            <a:cxnSpLocks/>
            <a:stCxn id="19" idx="0"/>
            <a:endCxn id="19" idx="2"/>
          </p:cNvCxnSpPr>
          <p:nvPr/>
        </p:nvCxnSpPr>
        <p:spPr>
          <a:xfrm>
            <a:off x="4936566" y="2203044"/>
            <a:ext cx="0" cy="1385264"/>
          </a:xfrm>
          <a:prstGeom prst="line">
            <a:avLst/>
          </a:prstGeom>
          <a:noFill/>
          <a:ln w="38100" cap="flat" cmpd="sng">
            <a:solidFill>
              <a:srgbClr val="004075"/>
            </a:solidFill>
            <a:prstDash val="solid"/>
            <a:round/>
            <a:headEnd type="none" w="sm" len="sm"/>
            <a:tailEnd type="none" w="sm" len="sm"/>
          </a:ln>
        </p:spPr>
      </p:cxnSp>
      <p:cxnSp>
        <p:nvCxnSpPr>
          <p:cNvPr id="30" name="Straight Connector 29">
            <a:extLst>
              <a:ext uri="{FF2B5EF4-FFF2-40B4-BE49-F238E27FC236}">
                <a16:creationId xmlns:a16="http://schemas.microsoft.com/office/drawing/2014/main" id="{CBD235F0-ABEE-42F5-84FC-686D406BA72C}"/>
              </a:ext>
            </a:extLst>
          </p:cNvPr>
          <p:cNvCxnSpPr>
            <a:cxnSpLocks/>
          </p:cNvCxnSpPr>
          <p:nvPr/>
        </p:nvCxnSpPr>
        <p:spPr>
          <a:xfrm flipH="1">
            <a:off x="5281444" y="2212179"/>
            <a:ext cx="2" cy="1376128"/>
          </a:xfrm>
          <a:prstGeom prst="line">
            <a:avLst/>
          </a:prstGeom>
          <a:noFill/>
          <a:ln w="38100" cap="flat" cmpd="sng">
            <a:solidFill>
              <a:srgbClr val="004075"/>
            </a:solidFill>
            <a:prstDash val="solid"/>
            <a:round/>
            <a:headEnd type="none" w="sm" len="sm"/>
            <a:tailEnd type="none" w="sm" len="sm"/>
          </a:ln>
        </p:spPr>
      </p:cxnSp>
      <p:cxnSp>
        <p:nvCxnSpPr>
          <p:cNvPr id="31" name="Straight Connector 30">
            <a:extLst>
              <a:ext uri="{FF2B5EF4-FFF2-40B4-BE49-F238E27FC236}">
                <a16:creationId xmlns:a16="http://schemas.microsoft.com/office/drawing/2014/main" id="{EFEC8271-A1E0-418D-A535-72311DA84D92}"/>
              </a:ext>
            </a:extLst>
          </p:cNvPr>
          <p:cNvCxnSpPr>
            <a:cxnSpLocks/>
          </p:cNvCxnSpPr>
          <p:nvPr/>
        </p:nvCxnSpPr>
        <p:spPr>
          <a:xfrm flipH="1">
            <a:off x="4243496" y="2566281"/>
            <a:ext cx="1386139" cy="0"/>
          </a:xfrm>
          <a:prstGeom prst="line">
            <a:avLst/>
          </a:prstGeom>
          <a:noFill/>
          <a:ln w="38100" cap="flat" cmpd="sng">
            <a:solidFill>
              <a:srgbClr val="004075"/>
            </a:solidFill>
            <a:prstDash val="solid"/>
            <a:round/>
            <a:headEnd type="none" w="sm" len="sm"/>
            <a:tailEnd type="none" w="sm" len="sm"/>
          </a:ln>
        </p:spPr>
      </p:cxnSp>
      <p:cxnSp>
        <p:nvCxnSpPr>
          <p:cNvPr id="35" name="Straight Connector 34">
            <a:extLst>
              <a:ext uri="{FF2B5EF4-FFF2-40B4-BE49-F238E27FC236}">
                <a16:creationId xmlns:a16="http://schemas.microsoft.com/office/drawing/2014/main" id="{9C4D92F3-DB36-412F-B35C-3D188DD7A7F3}"/>
              </a:ext>
            </a:extLst>
          </p:cNvPr>
          <p:cNvCxnSpPr>
            <a:cxnSpLocks/>
            <a:stCxn id="19" idx="3"/>
            <a:endCxn id="19" idx="1"/>
          </p:cNvCxnSpPr>
          <p:nvPr/>
        </p:nvCxnSpPr>
        <p:spPr>
          <a:xfrm flipH="1">
            <a:off x="4243496" y="2895676"/>
            <a:ext cx="1386139" cy="0"/>
          </a:xfrm>
          <a:prstGeom prst="line">
            <a:avLst/>
          </a:prstGeom>
          <a:noFill/>
          <a:ln w="38100" cap="flat" cmpd="sng">
            <a:solidFill>
              <a:srgbClr val="004075"/>
            </a:solidFill>
            <a:prstDash val="solid"/>
            <a:round/>
            <a:headEnd type="none" w="sm" len="sm"/>
            <a:tailEnd type="none" w="sm" len="sm"/>
          </a:ln>
        </p:spPr>
      </p:cxnSp>
      <p:cxnSp>
        <p:nvCxnSpPr>
          <p:cNvPr id="36" name="Straight Connector 35">
            <a:extLst>
              <a:ext uri="{FF2B5EF4-FFF2-40B4-BE49-F238E27FC236}">
                <a16:creationId xmlns:a16="http://schemas.microsoft.com/office/drawing/2014/main" id="{F4CF7985-2EEB-4315-9F7A-F38B33A705A9}"/>
              </a:ext>
            </a:extLst>
          </p:cNvPr>
          <p:cNvCxnSpPr>
            <a:cxnSpLocks/>
          </p:cNvCxnSpPr>
          <p:nvPr/>
        </p:nvCxnSpPr>
        <p:spPr>
          <a:xfrm flipH="1">
            <a:off x="4243496" y="3209748"/>
            <a:ext cx="1386139" cy="0"/>
          </a:xfrm>
          <a:prstGeom prst="line">
            <a:avLst/>
          </a:prstGeom>
          <a:noFill/>
          <a:ln w="38100" cap="flat" cmpd="sng">
            <a:solidFill>
              <a:srgbClr val="004075"/>
            </a:solidFill>
            <a:prstDash val="solid"/>
            <a:round/>
            <a:headEnd type="none" w="sm" len="sm"/>
            <a:tailEnd type="none" w="sm" len="sm"/>
          </a:ln>
        </p:spPr>
      </p:cxnSp>
      <p:sp>
        <p:nvSpPr>
          <p:cNvPr id="53" name="Rectangle 52">
            <a:extLst>
              <a:ext uri="{FF2B5EF4-FFF2-40B4-BE49-F238E27FC236}">
                <a16:creationId xmlns:a16="http://schemas.microsoft.com/office/drawing/2014/main" id="{5230A9BE-C4EC-4F12-89FD-446001150149}"/>
              </a:ext>
            </a:extLst>
          </p:cNvPr>
          <p:cNvSpPr/>
          <p:nvPr/>
        </p:nvSpPr>
        <p:spPr>
          <a:xfrm>
            <a:off x="6671673" y="1216003"/>
            <a:ext cx="1386139" cy="1385264"/>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just"/>
            <a:endPar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54" name="Straight Connector 53">
            <a:extLst>
              <a:ext uri="{FF2B5EF4-FFF2-40B4-BE49-F238E27FC236}">
                <a16:creationId xmlns:a16="http://schemas.microsoft.com/office/drawing/2014/main" id="{27334292-3FD8-4964-AF32-0E5E2F295C60}"/>
              </a:ext>
            </a:extLst>
          </p:cNvPr>
          <p:cNvCxnSpPr>
            <a:cxnSpLocks/>
          </p:cNvCxnSpPr>
          <p:nvPr/>
        </p:nvCxnSpPr>
        <p:spPr>
          <a:xfrm>
            <a:off x="6995247" y="1225138"/>
            <a:ext cx="0" cy="1376128"/>
          </a:xfrm>
          <a:prstGeom prst="line">
            <a:avLst/>
          </a:prstGeom>
          <a:noFill/>
          <a:ln w="38100" cap="flat" cmpd="sng">
            <a:solidFill>
              <a:srgbClr val="004075"/>
            </a:solidFill>
            <a:prstDash val="solid"/>
            <a:round/>
            <a:headEnd type="none" w="sm" len="sm"/>
            <a:tailEnd type="none" w="sm" len="sm"/>
          </a:ln>
        </p:spPr>
      </p:cxnSp>
      <p:cxnSp>
        <p:nvCxnSpPr>
          <p:cNvPr id="55" name="Straight Connector 54">
            <a:extLst>
              <a:ext uri="{FF2B5EF4-FFF2-40B4-BE49-F238E27FC236}">
                <a16:creationId xmlns:a16="http://schemas.microsoft.com/office/drawing/2014/main" id="{C651973A-B73D-4C85-A86E-7D3F05043769}"/>
              </a:ext>
            </a:extLst>
          </p:cNvPr>
          <p:cNvCxnSpPr>
            <a:cxnSpLocks/>
            <a:stCxn id="53" idx="0"/>
            <a:endCxn id="53" idx="2"/>
          </p:cNvCxnSpPr>
          <p:nvPr/>
        </p:nvCxnSpPr>
        <p:spPr>
          <a:xfrm>
            <a:off x="7364743" y="1216003"/>
            <a:ext cx="0" cy="1385264"/>
          </a:xfrm>
          <a:prstGeom prst="line">
            <a:avLst/>
          </a:prstGeom>
          <a:noFill/>
          <a:ln w="38100" cap="flat" cmpd="sng">
            <a:solidFill>
              <a:srgbClr val="004075"/>
            </a:solidFill>
            <a:prstDash val="solid"/>
            <a:round/>
            <a:headEnd type="none" w="sm" len="sm"/>
            <a:tailEnd type="none" w="sm" len="sm"/>
          </a:ln>
        </p:spPr>
      </p:cxnSp>
      <p:cxnSp>
        <p:nvCxnSpPr>
          <p:cNvPr id="56" name="Straight Connector 55">
            <a:extLst>
              <a:ext uri="{FF2B5EF4-FFF2-40B4-BE49-F238E27FC236}">
                <a16:creationId xmlns:a16="http://schemas.microsoft.com/office/drawing/2014/main" id="{116A223B-0E04-4E6B-B460-9A54A7C9082A}"/>
              </a:ext>
            </a:extLst>
          </p:cNvPr>
          <p:cNvCxnSpPr>
            <a:cxnSpLocks/>
          </p:cNvCxnSpPr>
          <p:nvPr/>
        </p:nvCxnSpPr>
        <p:spPr>
          <a:xfrm flipH="1">
            <a:off x="7709621" y="1225138"/>
            <a:ext cx="2" cy="1376128"/>
          </a:xfrm>
          <a:prstGeom prst="line">
            <a:avLst/>
          </a:prstGeom>
          <a:noFill/>
          <a:ln w="38100" cap="flat" cmpd="sng">
            <a:solidFill>
              <a:srgbClr val="004075"/>
            </a:solidFill>
            <a:prstDash val="solid"/>
            <a:round/>
            <a:headEnd type="none" w="sm" len="sm"/>
            <a:tailEnd type="none" w="sm" len="sm"/>
          </a:ln>
        </p:spPr>
      </p:cxnSp>
      <p:cxnSp>
        <p:nvCxnSpPr>
          <p:cNvPr id="57" name="Straight Connector 56">
            <a:extLst>
              <a:ext uri="{FF2B5EF4-FFF2-40B4-BE49-F238E27FC236}">
                <a16:creationId xmlns:a16="http://schemas.microsoft.com/office/drawing/2014/main" id="{CF3284FD-7FCE-478B-9DBA-50A956B4DFC4}"/>
              </a:ext>
            </a:extLst>
          </p:cNvPr>
          <p:cNvCxnSpPr>
            <a:cxnSpLocks/>
          </p:cNvCxnSpPr>
          <p:nvPr/>
        </p:nvCxnSpPr>
        <p:spPr>
          <a:xfrm flipH="1">
            <a:off x="6671673" y="1579240"/>
            <a:ext cx="1386139" cy="0"/>
          </a:xfrm>
          <a:prstGeom prst="line">
            <a:avLst/>
          </a:prstGeom>
          <a:noFill/>
          <a:ln w="38100" cap="flat" cmpd="sng">
            <a:solidFill>
              <a:srgbClr val="004075"/>
            </a:solidFill>
            <a:prstDash val="solid"/>
            <a:round/>
            <a:headEnd type="none" w="sm" len="sm"/>
            <a:tailEnd type="none" w="sm" len="sm"/>
          </a:ln>
        </p:spPr>
      </p:cxnSp>
      <p:cxnSp>
        <p:nvCxnSpPr>
          <p:cNvPr id="58" name="Straight Connector 57">
            <a:extLst>
              <a:ext uri="{FF2B5EF4-FFF2-40B4-BE49-F238E27FC236}">
                <a16:creationId xmlns:a16="http://schemas.microsoft.com/office/drawing/2014/main" id="{A676AB75-4C83-4DE0-AA3D-A682B7EAFA15}"/>
              </a:ext>
            </a:extLst>
          </p:cNvPr>
          <p:cNvCxnSpPr>
            <a:cxnSpLocks/>
            <a:stCxn id="53" idx="3"/>
            <a:endCxn id="53" idx="1"/>
          </p:cNvCxnSpPr>
          <p:nvPr/>
        </p:nvCxnSpPr>
        <p:spPr>
          <a:xfrm flipH="1">
            <a:off x="6671673" y="1908635"/>
            <a:ext cx="1386139" cy="0"/>
          </a:xfrm>
          <a:prstGeom prst="line">
            <a:avLst/>
          </a:prstGeom>
          <a:noFill/>
          <a:ln w="38100" cap="flat" cmpd="sng">
            <a:solidFill>
              <a:srgbClr val="004075"/>
            </a:solidFill>
            <a:prstDash val="solid"/>
            <a:round/>
            <a:headEnd type="none" w="sm" len="sm"/>
            <a:tailEnd type="none" w="sm" len="sm"/>
          </a:ln>
        </p:spPr>
      </p:cxnSp>
      <p:cxnSp>
        <p:nvCxnSpPr>
          <p:cNvPr id="59" name="Straight Connector 58">
            <a:extLst>
              <a:ext uri="{FF2B5EF4-FFF2-40B4-BE49-F238E27FC236}">
                <a16:creationId xmlns:a16="http://schemas.microsoft.com/office/drawing/2014/main" id="{3BB2DB83-4CB8-4B6B-8BE6-E2084E1509FC}"/>
              </a:ext>
            </a:extLst>
          </p:cNvPr>
          <p:cNvCxnSpPr>
            <a:cxnSpLocks/>
          </p:cNvCxnSpPr>
          <p:nvPr/>
        </p:nvCxnSpPr>
        <p:spPr>
          <a:xfrm flipH="1">
            <a:off x="6671673" y="2222707"/>
            <a:ext cx="1386139" cy="0"/>
          </a:xfrm>
          <a:prstGeom prst="line">
            <a:avLst/>
          </a:prstGeom>
          <a:noFill/>
          <a:ln w="38100" cap="flat" cmpd="sng">
            <a:solidFill>
              <a:srgbClr val="004075"/>
            </a:solidFill>
            <a:prstDash val="solid"/>
            <a:round/>
            <a:headEnd type="none" w="sm" len="sm"/>
            <a:tailEnd type="none" w="sm" len="sm"/>
          </a:ln>
        </p:spPr>
      </p:cxnSp>
      <p:sp>
        <p:nvSpPr>
          <p:cNvPr id="61" name="TextBox 60">
            <a:extLst>
              <a:ext uri="{FF2B5EF4-FFF2-40B4-BE49-F238E27FC236}">
                <a16:creationId xmlns:a16="http://schemas.microsoft.com/office/drawing/2014/main" id="{067326DB-7CBA-4988-A313-B5A6E6844B6D}"/>
              </a:ext>
            </a:extLst>
          </p:cNvPr>
          <p:cNvSpPr txBox="1"/>
          <p:nvPr/>
        </p:nvSpPr>
        <p:spPr>
          <a:xfrm>
            <a:off x="6761494" y="1274998"/>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62" name="TextBox 61">
            <a:extLst>
              <a:ext uri="{FF2B5EF4-FFF2-40B4-BE49-F238E27FC236}">
                <a16:creationId xmlns:a16="http://schemas.microsoft.com/office/drawing/2014/main" id="{0EBDC900-6884-4131-9AFF-475D620F3C5E}"/>
              </a:ext>
            </a:extLst>
          </p:cNvPr>
          <p:cNvSpPr txBox="1"/>
          <p:nvPr/>
        </p:nvSpPr>
        <p:spPr>
          <a:xfrm>
            <a:off x="7094879" y="1274998"/>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63" name="TextBox 62">
            <a:extLst>
              <a:ext uri="{FF2B5EF4-FFF2-40B4-BE49-F238E27FC236}">
                <a16:creationId xmlns:a16="http://schemas.microsoft.com/office/drawing/2014/main" id="{A8196C96-B7C0-42D2-B7DD-831BF35A8DCC}"/>
              </a:ext>
            </a:extLst>
          </p:cNvPr>
          <p:cNvSpPr txBox="1"/>
          <p:nvPr/>
        </p:nvSpPr>
        <p:spPr>
          <a:xfrm>
            <a:off x="7439756" y="1277249"/>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64" name="TextBox 63">
            <a:extLst>
              <a:ext uri="{FF2B5EF4-FFF2-40B4-BE49-F238E27FC236}">
                <a16:creationId xmlns:a16="http://schemas.microsoft.com/office/drawing/2014/main" id="{D74C9630-2BA2-437B-9696-78455A09E469}"/>
              </a:ext>
            </a:extLst>
          </p:cNvPr>
          <p:cNvSpPr txBox="1"/>
          <p:nvPr/>
        </p:nvSpPr>
        <p:spPr>
          <a:xfrm>
            <a:off x="7784633" y="1290081"/>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65" name="TextBox 64">
            <a:extLst>
              <a:ext uri="{FF2B5EF4-FFF2-40B4-BE49-F238E27FC236}">
                <a16:creationId xmlns:a16="http://schemas.microsoft.com/office/drawing/2014/main" id="{DCAD4DFC-0015-474F-B408-EDFEAFD84C7A}"/>
              </a:ext>
            </a:extLst>
          </p:cNvPr>
          <p:cNvSpPr txBox="1"/>
          <p:nvPr/>
        </p:nvSpPr>
        <p:spPr>
          <a:xfrm>
            <a:off x="6761494" y="1619906"/>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66" name="TextBox 65">
            <a:extLst>
              <a:ext uri="{FF2B5EF4-FFF2-40B4-BE49-F238E27FC236}">
                <a16:creationId xmlns:a16="http://schemas.microsoft.com/office/drawing/2014/main" id="{8E5020FF-D708-43B5-9E4D-D9A4BA5EB405}"/>
              </a:ext>
            </a:extLst>
          </p:cNvPr>
          <p:cNvSpPr txBox="1"/>
          <p:nvPr/>
        </p:nvSpPr>
        <p:spPr>
          <a:xfrm>
            <a:off x="7094879" y="1619906"/>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67" name="TextBox 66">
            <a:extLst>
              <a:ext uri="{FF2B5EF4-FFF2-40B4-BE49-F238E27FC236}">
                <a16:creationId xmlns:a16="http://schemas.microsoft.com/office/drawing/2014/main" id="{9F0D9157-7FF6-4812-96E4-F1C3507E135B}"/>
              </a:ext>
            </a:extLst>
          </p:cNvPr>
          <p:cNvSpPr txBox="1"/>
          <p:nvPr/>
        </p:nvSpPr>
        <p:spPr>
          <a:xfrm>
            <a:off x="7439756" y="1622157"/>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68" name="TextBox 67">
            <a:extLst>
              <a:ext uri="{FF2B5EF4-FFF2-40B4-BE49-F238E27FC236}">
                <a16:creationId xmlns:a16="http://schemas.microsoft.com/office/drawing/2014/main" id="{E85A6851-A230-4B6A-ADB0-9DD5BA3804AF}"/>
              </a:ext>
            </a:extLst>
          </p:cNvPr>
          <p:cNvSpPr txBox="1"/>
          <p:nvPr/>
        </p:nvSpPr>
        <p:spPr>
          <a:xfrm>
            <a:off x="7784633" y="1634989"/>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69" name="TextBox 68">
            <a:extLst>
              <a:ext uri="{FF2B5EF4-FFF2-40B4-BE49-F238E27FC236}">
                <a16:creationId xmlns:a16="http://schemas.microsoft.com/office/drawing/2014/main" id="{1F7D45F1-6889-468D-B6F6-E345AB070308}"/>
              </a:ext>
            </a:extLst>
          </p:cNvPr>
          <p:cNvSpPr txBox="1"/>
          <p:nvPr/>
        </p:nvSpPr>
        <p:spPr>
          <a:xfrm>
            <a:off x="6759284" y="1976486"/>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70" name="TextBox 69">
            <a:extLst>
              <a:ext uri="{FF2B5EF4-FFF2-40B4-BE49-F238E27FC236}">
                <a16:creationId xmlns:a16="http://schemas.microsoft.com/office/drawing/2014/main" id="{A5A9DFE9-2862-422F-819A-53ADBBCFD3B3}"/>
              </a:ext>
            </a:extLst>
          </p:cNvPr>
          <p:cNvSpPr txBox="1"/>
          <p:nvPr/>
        </p:nvSpPr>
        <p:spPr>
          <a:xfrm>
            <a:off x="7092669" y="1976486"/>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71" name="TextBox 70">
            <a:extLst>
              <a:ext uri="{FF2B5EF4-FFF2-40B4-BE49-F238E27FC236}">
                <a16:creationId xmlns:a16="http://schemas.microsoft.com/office/drawing/2014/main" id="{2C471B8E-A898-481D-9742-8169CBC50958}"/>
              </a:ext>
            </a:extLst>
          </p:cNvPr>
          <p:cNvSpPr txBox="1"/>
          <p:nvPr/>
        </p:nvSpPr>
        <p:spPr>
          <a:xfrm>
            <a:off x="7419118" y="1941950"/>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72" name="TextBox 71">
            <a:extLst>
              <a:ext uri="{FF2B5EF4-FFF2-40B4-BE49-F238E27FC236}">
                <a16:creationId xmlns:a16="http://schemas.microsoft.com/office/drawing/2014/main" id="{F23E3F5A-71BA-4205-862C-A5BDE492ECDB}"/>
              </a:ext>
            </a:extLst>
          </p:cNvPr>
          <p:cNvSpPr txBox="1"/>
          <p:nvPr/>
        </p:nvSpPr>
        <p:spPr>
          <a:xfrm>
            <a:off x="7763995" y="1954782"/>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73" name="TextBox 72">
            <a:extLst>
              <a:ext uri="{FF2B5EF4-FFF2-40B4-BE49-F238E27FC236}">
                <a16:creationId xmlns:a16="http://schemas.microsoft.com/office/drawing/2014/main" id="{10DD0EA3-FD7D-4E02-8A9E-41F7CCABA15C}"/>
              </a:ext>
            </a:extLst>
          </p:cNvPr>
          <p:cNvSpPr txBox="1"/>
          <p:nvPr/>
        </p:nvSpPr>
        <p:spPr>
          <a:xfrm>
            <a:off x="6760557" y="2318122"/>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74" name="TextBox 73">
            <a:extLst>
              <a:ext uri="{FF2B5EF4-FFF2-40B4-BE49-F238E27FC236}">
                <a16:creationId xmlns:a16="http://schemas.microsoft.com/office/drawing/2014/main" id="{5626D5AE-D85D-478B-88D4-C01474601ADC}"/>
              </a:ext>
            </a:extLst>
          </p:cNvPr>
          <p:cNvSpPr txBox="1"/>
          <p:nvPr/>
        </p:nvSpPr>
        <p:spPr>
          <a:xfrm>
            <a:off x="7093942" y="2318122"/>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75" name="TextBox 74">
            <a:extLst>
              <a:ext uri="{FF2B5EF4-FFF2-40B4-BE49-F238E27FC236}">
                <a16:creationId xmlns:a16="http://schemas.microsoft.com/office/drawing/2014/main" id="{D4609028-FC72-4C44-A6F1-0C0F88AE82F0}"/>
              </a:ext>
            </a:extLst>
          </p:cNvPr>
          <p:cNvSpPr txBox="1"/>
          <p:nvPr/>
        </p:nvSpPr>
        <p:spPr>
          <a:xfrm>
            <a:off x="7420391" y="2283586"/>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76" name="TextBox 75">
            <a:extLst>
              <a:ext uri="{FF2B5EF4-FFF2-40B4-BE49-F238E27FC236}">
                <a16:creationId xmlns:a16="http://schemas.microsoft.com/office/drawing/2014/main" id="{2A725B78-94F9-48BA-B5D1-87C5202C55E6}"/>
              </a:ext>
            </a:extLst>
          </p:cNvPr>
          <p:cNvSpPr txBox="1"/>
          <p:nvPr/>
        </p:nvSpPr>
        <p:spPr>
          <a:xfrm>
            <a:off x="7765268" y="2296418"/>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5CC39E9-EC76-4F69-8175-B2072D3D2221}"/>
                  </a:ext>
                </a:extLst>
              </p:cNvPr>
              <p:cNvSpPr txBox="1"/>
              <p:nvPr/>
            </p:nvSpPr>
            <p:spPr>
              <a:xfrm>
                <a:off x="6676077" y="869654"/>
                <a:ext cx="1374702"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m:t>
                      </m:r>
                    </m:oMath>
                  </m:oMathPara>
                </a14:m>
                <a:endParaRPr lang="en-IN" sz="1400" b="1" i="1" dirty="0">
                  <a:latin typeface="Segoe UI" panose="020B0502040204020203" pitchFamily="34" charset="0"/>
                  <a:ea typeface="Roboto" panose="02000000000000000000" pitchFamily="2" charset="0"/>
                  <a:cs typeface="Segoe UI" panose="020B0502040204020203" pitchFamily="34" charset="0"/>
                </a:endParaRPr>
              </a:p>
            </p:txBody>
          </p:sp>
        </mc:Choice>
        <mc:Fallback xmlns="">
          <p:sp>
            <p:nvSpPr>
              <p:cNvPr id="77" name="TextBox 76">
                <a:extLst>
                  <a:ext uri="{FF2B5EF4-FFF2-40B4-BE49-F238E27FC236}">
                    <a16:creationId xmlns:a16="http://schemas.microsoft.com/office/drawing/2014/main" id="{C5CC39E9-EC76-4F69-8175-B2072D3D2221}"/>
                  </a:ext>
                </a:extLst>
              </p:cNvPr>
              <p:cNvSpPr txBox="1">
                <a:spLocks noRot="1" noChangeAspect="1" noMove="1" noResize="1" noEditPoints="1" noAdjustHandles="1" noChangeArrowheads="1" noChangeShapeType="1" noTextEdit="1"/>
              </p:cNvSpPr>
              <p:nvPr/>
            </p:nvSpPr>
            <p:spPr>
              <a:xfrm>
                <a:off x="6676077" y="869654"/>
                <a:ext cx="1374702" cy="307777"/>
              </a:xfrm>
              <a:prstGeom prst="rect">
                <a:avLst/>
              </a:prstGeom>
              <a:blipFill>
                <a:blip r:embed="rId6"/>
                <a:stretch>
                  <a:fillRect/>
                </a:stretch>
              </a:blipFill>
            </p:spPr>
            <p:txBody>
              <a:bodyPr/>
              <a:lstStyle/>
              <a:p>
                <a:r>
                  <a:rPr lang="en-IN">
                    <a:noFill/>
                  </a:rPr>
                  <a:t> </a:t>
                </a:r>
              </a:p>
            </p:txBody>
          </p:sp>
        </mc:Fallback>
      </mc:AlternateContent>
      <p:sp>
        <p:nvSpPr>
          <p:cNvPr id="79" name="TextBox 78">
            <a:extLst>
              <a:ext uri="{FF2B5EF4-FFF2-40B4-BE49-F238E27FC236}">
                <a16:creationId xmlns:a16="http://schemas.microsoft.com/office/drawing/2014/main" id="{31CCA12A-BDE2-490B-B712-B4704A47644C}"/>
              </a:ext>
            </a:extLst>
          </p:cNvPr>
          <p:cNvSpPr txBox="1"/>
          <p:nvPr/>
        </p:nvSpPr>
        <p:spPr>
          <a:xfrm rot="5400000">
            <a:off x="7132463" y="2568197"/>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sp>
        <p:nvSpPr>
          <p:cNvPr id="81" name="TextBox 80">
            <a:extLst>
              <a:ext uri="{FF2B5EF4-FFF2-40B4-BE49-F238E27FC236}">
                <a16:creationId xmlns:a16="http://schemas.microsoft.com/office/drawing/2014/main" id="{6C220119-0BE1-4C32-8496-08AD0158BA63}"/>
              </a:ext>
            </a:extLst>
          </p:cNvPr>
          <p:cNvSpPr txBox="1"/>
          <p:nvPr/>
        </p:nvSpPr>
        <p:spPr>
          <a:xfrm rot="10800000">
            <a:off x="8079529" y="1667684"/>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5F16F51C-1DFC-4E34-9DB3-42792AC4D1D0}"/>
                  </a:ext>
                </a:extLst>
              </p:cNvPr>
              <p:cNvSpPr txBox="1"/>
              <p:nvPr/>
            </p:nvSpPr>
            <p:spPr>
              <a:xfrm>
                <a:off x="4277544" y="1880394"/>
                <a:ext cx="1386140"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m:t>
                      </m:r>
                    </m:oMath>
                  </m:oMathPara>
                </a14:m>
                <a:endParaRPr lang="en-IN" sz="1400" b="1" i="1" dirty="0">
                  <a:latin typeface="Segoe UI" panose="020B0502040204020203" pitchFamily="34" charset="0"/>
                  <a:ea typeface="Roboto" panose="02000000000000000000" pitchFamily="2" charset="0"/>
                  <a:cs typeface="Segoe UI" panose="020B0502040204020203" pitchFamily="34" charset="0"/>
                </a:endParaRPr>
              </a:p>
            </p:txBody>
          </p:sp>
        </mc:Choice>
        <mc:Fallback xmlns="">
          <p:sp>
            <p:nvSpPr>
              <p:cNvPr id="82" name="TextBox 81">
                <a:extLst>
                  <a:ext uri="{FF2B5EF4-FFF2-40B4-BE49-F238E27FC236}">
                    <a16:creationId xmlns:a16="http://schemas.microsoft.com/office/drawing/2014/main" id="{5F16F51C-1DFC-4E34-9DB3-42792AC4D1D0}"/>
                  </a:ext>
                </a:extLst>
              </p:cNvPr>
              <p:cNvSpPr txBox="1">
                <a:spLocks noRot="1" noChangeAspect="1" noMove="1" noResize="1" noEditPoints="1" noAdjustHandles="1" noChangeArrowheads="1" noChangeShapeType="1" noTextEdit="1"/>
              </p:cNvSpPr>
              <p:nvPr/>
            </p:nvSpPr>
            <p:spPr>
              <a:xfrm>
                <a:off x="4277544" y="1880394"/>
                <a:ext cx="1386140" cy="307777"/>
              </a:xfrm>
              <a:prstGeom prst="rect">
                <a:avLst/>
              </a:prstGeom>
              <a:blipFill>
                <a:blip r:embed="rId7"/>
                <a:stretch>
                  <a:fillRect/>
                </a:stretch>
              </a:blipFill>
            </p:spPr>
            <p:txBody>
              <a:bodyPr/>
              <a:lstStyle/>
              <a:p>
                <a:r>
                  <a:rPr lang="en-IN">
                    <a:noFill/>
                  </a:rPr>
                  <a:t> </a:t>
                </a:r>
              </a:p>
            </p:txBody>
          </p:sp>
        </mc:Fallback>
      </mc:AlternateContent>
      <p:sp>
        <p:nvSpPr>
          <p:cNvPr id="83" name="TextBox 82">
            <a:extLst>
              <a:ext uri="{FF2B5EF4-FFF2-40B4-BE49-F238E27FC236}">
                <a16:creationId xmlns:a16="http://schemas.microsoft.com/office/drawing/2014/main" id="{FC99D228-A160-4FFC-847D-8E0510AF880E}"/>
              </a:ext>
            </a:extLst>
          </p:cNvPr>
          <p:cNvSpPr txBox="1"/>
          <p:nvPr/>
        </p:nvSpPr>
        <p:spPr>
          <a:xfrm>
            <a:off x="4297264" y="2275741"/>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84" name="TextBox 83">
            <a:extLst>
              <a:ext uri="{FF2B5EF4-FFF2-40B4-BE49-F238E27FC236}">
                <a16:creationId xmlns:a16="http://schemas.microsoft.com/office/drawing/2014/main" id="{5C641EAE-BFAE-46A4-95A7-842E7FD284FF}"/>
              </a:ext>
            </a:extLst>
          </p:cNvPr>
          <p:cNvSpPr txBox="1"/>
          <p:nvPr/>
        </p:nvSpPr>
        <p:spPr>
          <a:xfrm>
            <a:off x="4630649" y="2275741"/>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85" name="TextBox 84">
            <a:extLst>
              <a:ext uri="{FF2B5EF4-FFF2-40B4-BE49-F238E27FC236}">
                <a16:creationId xmlns:a16="http://schemas.microsoft.com/office/drawing/2014/main" id="{45CB6AF3-FF33-4003-8733-4BA5E2862B64}"/>
              </a:ext>
            </a:extLst>
          </p:cNvPr>
          <p:cNvSpPr txBox="1"/>
          <p:nvPr/>
        </p:nvSpPr>
        <p:spPr>
          <a:xfrm>
            <a:off x="4975526" y="2277992"/>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86" name="TextBox 85">
            <a:extLst>
              <a:ext uri="{FF2B5EF4-FFF2-40B4-BE49-F238E27FC236}">
                <a16:creationId xmlns:a16="http://schemas.microsoft.com/office/drawing/2014/main" id="{A9243C24-2061-404F-9EA7-9802B263E784}"/>
              </a:ext>
            </a:extLst>
          </p:cNvPr>
          <p:cNvSpPr txBox="1"/>
          <p:nvPr/>
        </p:nvSpPr>
        <p:spPr>
          <a:xfrm>
            <a:off x="5320403" y="2290824"/>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87" name="TextBox 86">
            <a:extLst>
              <a:ext uri="{FF2B5EF4-FFF2-40B4-BE49-F238E27FC236}">
                <a16:creationId xmlns:a16="http://schemas.microsoft.com/office/drawing/2014/main" id="{13B85890-5B8D-4CF2-B17E-9AFE7046DE4F}"/>
              </a:ext>
            </a:extLst>
          </p:cNvPr>
          <p:cNvSpPr txBox="1"/>
          <p:nvPr/>
        </p:nvSpPr>
        <p:spPr>
          <a:xfrm>
            <a:off x="4308649" y="2620711"/>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88" name="TextBox 87">
            <a:extLst>
              <a:ext uri="{FF2B5EF4-FFF2-40B4-BE49-F238E27FC236}">
                <a16:creationId xmlns:a16="http://schemas.microsoft.com/office/drawing/2014/main" id="{850A3EBD-C889-4948-A15A-8A2DFF54F0BF}"/>
              </a:ext>
            </a:extLst>
          </p:cNvPr>
          <p:cNvSpPr txBox="1"/>
          <p:nvPr/>
        </p:nvSpPr>
        <p:spPr>
          <a:xfrm>
            <a:off x="4642034" y="2620711"/>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89" name="TextBox 88">
            <a:extLst>
              <a:ext uri="{FF2B5EF4-FFF2-40B4-BE49-F238E27FC236}">
                <a16:creationId xmlns:a16="http://schemas.microsoft.com/office/drawing/2014/main" id="{085FCE09-39D2-4F3D-9BE7-4149DD3A9A85}"/>
              </a:ext>
            </a:extLst>
          </p:cNvPr>
          <p:cNvSpPr txBox="1"/>
          <p:nvPr/>
        </p:nvSpPr>
        <p:spPr>
          <a:xfrm>
            <a:off x="4986911" y="2622962"/>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90" name="TextBox 89">
            <a:extLst>
              <a:ext uri="{FF2B5EF4-FFF2-40B4-BE49-F238E27FC236}">
                <a16:creationId xmlns:a16="http://schemas.microsoft.com/office/drawing/2014/main" id="{B92B195D-DD9B-4445-8590-13B1D2645997}"/>
              </a:ext>
            </a:extLst>
          </p:cNvPr>
          <p:cNvSpPr txBox="1"/>
          <p:nvPr/>
        </p:nvSpPr>
        <p:spPr>
          <a:xfrm>
            <a:off x="5331788" y="2635794"/>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95" name="TextBox 94">
            <a:extLst>
              <a:ext uri="{FF2B5EF4-FFF2-40B4-BE49-F238E27FC236}">
                <a16:creationId xmlns:a16="http://schemas.microsoft.com/office/drawing/2014/main" id="{8FEB51BB-8AFB-43F7-8694-0515BD8CF629}"/>
              </a:ext>
            </a:extLst>
          </p:cNvPr>
          <p:cNvSpPr txBox="1"/>
          <p:nvPr/>
        </p:nvSpPr>
        <p:spPr>
          <a:xfrm>
            <a:off x="4308649" y="2920384"/>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96" name="TextBox 95">
            <a:extLst>
              <a:ext uri="{FF2B5EF4-FFF2-40B4-BE49-F238E27FC236}">
                <a16:creationId xmlns:a16="http://schemas.microsoft.com/office/drawing/2014/main" id="{DC2BB81F-85DD-44EE-A604-A519B982F3CB}"/>
              </a:ext>
            </a:extLst>
          </p:cNvPr>
          <p:cNvSpPr txBox="1"/>
          <p:nvPr/>
        </p:nvSpPr>
        <p:spPr>
          <a:xfrm>
            <a:off x="4642034" y="2920384"/>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97" name="TextBox 96">
            <a:extLst>
              <a:ext uri="{FF2B5EF4-FFF2-40B4-BE49-F238E27FC236}">
                <a16:creationId xmlns:a16="http://schemas.microsoft.com/office/drawing/2014/main" id="{DEB5A22F-5CD9-465B-9945-9E98A0FD6B2A}"/>
              </a:ext>
            </a:extLst>
          </p:cNvPr>
          <p:cNvSpPr txBox="1"/>
          <p:nvPr/>
        </p:nvSpPr>
        <p:spPr>
          <a:xfrm>
            <a:off x="4986911" y="2922635"/>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98" name="TextBox 97">
            <a:extLst>
              <a:ext uri="{FF2B5EF4-FFF2-40B4-BE49-F238E27FC236}">
                <a16:creationId xmlns:a16="http://schemas.microsoft.com/office/drawing/2014/main" id="{D7A998CC-A121-4226-B0A6-2F989E3632F7}"/>
              </a:ext>
            </a:extLst>
          </p:cNvPr>
          <p:cNvSpPr txBox="1"/>
          <p:nvPr/>
        </p:nvSpPr>
        <p:spPr>
          <a:xfrm>
            <a:off x="5331788" y="2935467"/>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99" name="TextBox 98">
            <a:extLst>
              <a:ext uri="{FF2B5EF4-FFF2-40B4-BE49-F238E27FC236}">
                <a16:creationId xmlns:a16="http://schemas.microsoft.com/office/drawing/2014/main" id="{2A8E60E8-0E1C-4DEE-B665-7B0703E8C11E}"/>
              </a:ext>
            </a:extLst>
          </p:cNvPr>
          <p:cNvSpPr txBox="1"/>
          <p:nvPr/>
        </p:nvSpPr>
        <p:spPr>
          <a:xfrm>
            <a:off x="4308649" y="3257709"/>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100" name="TextBox 99">
            <a:extLst>
              <a:ext uri="{FF2B5EF4-FFF2-40B4-BE49-F238E27FC236}">
                <a16:creationId xmlns:a16="http://schemas.microsoft.com/office/drawing/2014/main" id="{5984359C-2479-416E-B53D-77FF516D6D11}"/>
              </a:ext>
            </a:extLst>
          </p:cNvPr>
          <p:cNvSpPr txBox="1"/>
          <p:nvPr/>
        </p:nvSpPr>
        <p:spPr>
          <a:xfrm>
            <a:off x="4651114" y="3259960"/>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01" name="TextBox 100">
            <a:extLst>
              <a:ext uri="{FF2B5EF4-FFF2-40B4-BE49-F238E27FC236}">
                <a16:creationId xmlns:a16="http://schemas.microsoft.com/office/drawing/2014/main" id="{E5020157-2F8A-413D-846B-31C940950ECB}"/>
              </a:ext>
            </a:extLst>
          </p:cNvPr>
          <p:cNvSpPr txBox="1"/>
          <p:nvPr/>
        </p:nvSpPr>
        <p:spPr>
          <a:xfrm>
            <a:off x="4995311" y="3267564"/>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02" name="TextBox 101">
            <a:extLst>
              <a:ext uri="{FF2B5EF4-FFF2-40B4-BE49-F238E27FC236}">
                <a16:creationId xmlns:a16="http://schemas.microsoft.com/office/drawing/2014/main" id="{C3718EF3-7293-4C94-977F-13DF89696112}"/>
              </a:ext>
            </a:extLst>
          </p:cNvPr>
          <p:cNvSpPr txBox="1"/>
          <p:nvPr/>
        </p:nvSpPr>
        <p:spPr>
          <a:xfrm>
            <a:off x="5338140" y="3274236"/>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07" name="TextBox 106">
            <a:extLst>
              <a:ext uri="{FF2B5EF4-FFF2-40B4-BE49-F238E27FC236}">
                <a16:creationId xmlns:a16="http://schemas.microsoft.com/office/drawing/2014/main" id="{6AA21494-294F-419C-8D13-89882E0C12CE}"/>
              </a:ext>
            </a:extLst>
          </p:cNvPr>
          <p:cNvSpPr txBox="1"/>
          <p:nvPr/>
        </p:nvSpPr>
        <p:spPr>
          <a:xfrm rot="10800000">
            <a:off x="5630935" y="2557420"/>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sp>
        <p:nvSpPr>
          <p:cNvPr id="108" name="TextBox 107">
            <a:extLst>
              <a:ext uri="{FF2B5EF4-FFF2-40B4-BE49-F238E27FC236}">
                <a16:creationId xmlns:a16="http://schemas.microsoft.com/office/drawing/2014/main" id="{9B1CBDC1-C7D5-4B78-BEF7-6493D6E11EEC}"/>
              </a:ext>
            </a:extLst>
          </p:cNvPr>
          <p:cNvSpPr txBox="1"/>
          <p:nvPr/>
        </p:nvSpPr>
        <p:spPr>
          <a:xfrm rot="5400000">
            <a:off x="4578564" y="3593560"/>
            <a:ext cx="497012"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cxnSp>
        <p:nvCxnSpPr>
          <p:cNvPr id="116" name="Connector: Curved 115">
            <a:extLst>
              <a:ext uri="{FF2B5EF4-FFF2-40B4-BE49-F238E27FC236}">
                <a16:creationId xmlns:a16="http://schemas.microsoft.com/office/drawing/2014/main" id="{94806D98-8B6E-4CA5-8FD1-A0D534111AB6}"/>
              </a:ext>
            </a:extLst>
          </p:cNvPr>
          <p:cNvCxnSpPr>
            <a:cxnSpLocks/>
          </p:cNvCxnSpPr>
          <p:nvPr/>
        </p:nvCxnSpPr>
        <p:spPr>
          <a:xfrm rot="5400000" flipH="1" flipV="1">
            <a:off x="9627140" y="4236275"/>
            <a:ext cx="922987" cy="2485133"/>
          </a:xfrm>
          <a:prstGeom prst="curvedConnector3">
            <a:avLst>
              <a:gd name="adj1" fmla="val -67224"/>
            </a:avLst>
          </a:prstGeom>
          <a:ln w="19050">
            <a:solidFill>
              <a:srgbClr val="E4032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14F6BB05-BC2E-4315-85E5-AA35244CB062}"/>
              </a:ext>
            </a:extLst>
          </p:cNvPr>
          <p:cNvSpPr/>
          <p:nvPr/>
        </p:nvSpPr>
        <p:spPr>
          <a:xfrm>
            <a:off x="8009425" y="4492681"/>
            <a:ext cx="1386139" cy="1385264"/>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80" name="Straight Connector 79">
            <a:extLst>
              <a:ext uri="{FF2B5EF4-FFF2-40B4-BE49-F238E27FC236}">
                <a16:creationId xmlns:a16="http://schemas.microsoft.com/office/drawing/2014/main" id="{33D7C2B2-1A97-498A-BB86-722C7D2231A6}"/>
              </a:ext>
            </a:extLst>
          </p:cNvPr>
          <p:cNvCxnSpPr>
            <a:cxnSpLocks/>
          </p:cNvCxnSpPr>
          <p:nvPr/>
        </p:nvCxnSpPr>
        <p:spPr>
          <a:xfrm>
            <a:off x="8332999" y="4501816"/>
            <a:ext cx="0" cy="1376128"/>
          </a:xfrm>
          <a:prstGeom prst="line">
            <a:avLst/>
          </a:prstGeom>
          <a:noFill/>
          <a:ln w="38100" cap="flat" cmpd="sng">
            <a:solidFill>
              <a:srgbClr val="004075"/>
            </a:solidFill>
            <a:prstDash val="solid"/>
            <a:round/>
            <a:headEnd type="none" w="sm" len="sm"/>
            <a:tailEnd type="none" w="sm" len="sm"/>
          </a:ln>
        </p:spPr>
      </p:cxnSp>
      <p:cxnSp>
        <p:nvCxnSpPr>
          <p:cNvPr id="91" name="Straight Connector 90">
            <a:extLst>
              <a:ext uri="{FF2B5EF4-FFF2-40B4-BE49-F238E27FC236}">
                <a16:creationId xmlns:a16="http://schemas.microsoft.com/office/drawing/2014/main" id="{22B2551F-87BB-4DF5-BC7B-E47F8BD4793C}"/>
              </a:ext>
            </a:extLst>
          </p:cNvPr>
          <p:cNvCxnSpPr>
            <a:cxnSpLocks/>
            <a:stCxn id="78" idx="0"/>
            <a:endCxn id="78" idx="2"/>
          </p:cNvCxnSpPr>
          <p:nvPr/>
        </p:nvCxnSpPr>
        <p:spPr>
          <a:xfrm>
            <a:off x="8702495" y="4492681"/>
            <a:ext cx="0" cy="1385264"/>
          </a:xfrm>
          <a:prstGeom prst="line">
            <a:avLst/>
          </a:prstGeom>
          <a:noFill/>
          <a:ln w="38100" cap="flat" cmpd="sng">
            <a:solidFill>
              <a:srgbClr val="004075"/>
            </a:solidFill>
            <a:prstDash val="solid"/>
            <a:round/>
            <a:headEnd type="none" w="sm" len="sm"/>
            <a:tailEnd type="none" w="sm" len="sm"/>
          </a:ln>
        </p:spPr>
      </p:cxnSp>
      <p:cxnSp>
        <p:nvCxnSpPr>
          <p:cNvPr id="92" name="Straight Connector 91">
            <a:extLst>
              <a:ext uri="{FF2B5EF4-FFF2-40B4-BE49-F238E27FC236}">
                <a16:creationId xmlns:a16="http://schemas.microsoft.com/office/drawing/2014/main" id="{209923EF-437B-4828-9645-70922EC41897}"/>
              </a:ext>
            </a:extLst>
          </p:cNvPr>
          <p:cNvCxnSpPr>
            <a:cxnSpLocks/>
          </p:cNvCxnSpPr>
          <p:nvPr/>
        </p:nvCxnSpPr>
        <p:spPr>
          <a:xfrm flipH="1">
            <a:off x="9047373" y="4501816"/>
            <a:ext cx="2" cy="1376128"/>
          </a:xfrm>
          <a:prstGeom prst="line">
            <a:avLst/>
          </a:prstGeom>
          <a:noFill/>
          <a:ln w="38100" cap="flat" cmpd="sng">
            <a:solidFill>
              <a:srgbClr val="004075"/>
            </a:solidFill>
            <a:prstDash val="solid"/>
            <a:round/>
            <a:headEnd type="none" w="sm" len="sm"/>
            <a:tailEnd type="none" w="sm" len="sm"/>
          </a:ln>
        </p:spPr>
      </p:cxnSp>
      <p:cxnSp>
        <p:nvCxnSpPr>
          <p:cNvPr id="93" name="Straight Connector 92">
            <a:extLst>
              <a:ext uri="{FF2B5EF4-FFF2-40B4-BE49-F238E27FC236}">
                <a16:creationId xmlns:a16="http://schemas.microsoft.com/office/drawing/2014/main" id="{B718F6E8-C85A-4E24-AB9F-4C71388698D2}"/>
              </a:ext>
            </a:extLst>
          </p:cNvPr>
          <p:cNvCxnSpPr>
            <a:cxnSpLocks/>
          </p:cNvCxnSpPr>
          <p:nvPr/>
        </p:nvCxnSpPr>
        <p:spPr>
          <a:xfrm flipH="1">
            <a:off x="8009425" y="4855918"/>
            <a:ext cx="1386139" cy="0"/>
          </a:xfrm>
          <a:prstGeom prst="line">
            <a:avLst/>
          </a:prstGeom>
          <a:noFill/>
          <a:ln w="38100" cap="flat" cmpd="sng">
            <a:solidFill>
              <a:srgbClr val="004075"/>
            </a:solidFill>
            <a:prstDash val="solid"/>
            <a:round/>
            <a:headEnd type="none" w="sm" len="sm"/>
            <a:tailEnd type="none" w="sm" len="sm"/>
          </a:ln>
        </p:spPr>
      </p:cxnSp>
      <p:cxnSp>
        <p:nvCxnSpPr>
          <p:cNvPr id="94" name="Straight Connector 93">
            <a:extLst>
              <a:ext uri="{FF2B5EF4-FFF2-40B4-BE49-F238E27FC236}">
                <a16:creationId xmlns:a16="http://schemas.microsoft.com/office/drawing/2014/main" id="{961C2CAD-6A3E-4DFE-9B85-0097F6CABB7D}"/>
              </a:ext>
            </a:extLst>
          </p:cNvPr>
          <p:cNvCxnSpPr>
            <a:cxnSpLocks/>
            <a:stCxn id="78" idx="3"/>
            <a:endCxn id="78" idx="1"/>
          </p:cNvCxnSpPr>
          <p:nvPr/>
        </p:nvCxnSpPr>
        <p:spPr>
          <a:xfrm flipH="1">
            <a:off x="8009425" y="5185313"/>
            <a:ext cx="1386139" cy="0"/>
          </a:xfrm>
          <a:prstGeom prst="line">
            <a:avLst/>
          </a:prstGeom>
          <a:noFill/>
          <a:ln w="38100" cap="flat" cmpd="sng">
            <a:solidFill>
              <a:srgbClr val="004075"/>
            </a:solidFill>
            <a:prstDash val="solid"/>
            <a:round/>
            <a:headEnd type="none" w="sm" len="sm"/>
            <a:tailEnd type="none" w="sm" len="sm"/>
          </a:ln>
        </p:spPr>
      </p:cxnSp>
      <p:cxnSp>
        <p:nvCxnSpPr>
          <p:cNvPr id="103" name="Straight Connector 102">
            <a:extLst>
              <a:ext uri="{FF2B5EF4-FFF2-40B4-BE49-F238E27FC236}">
                <a16:creationId xmlns:a16="http://schemas.microsoft.com/office/drawing/2014/main" id="{B4147491-9B3B-4D16-A7D4-1108753C130D}"/>
              </a:ext>
            </a:extLst>
          </p:cNvPr>
          <p:cNvCxnSpPr>
            <a:cxnSpLocks/>
          </p:cNvCxnSpPr>
          <p:nvPr/>
        </p:nvCxnSpPr>
        <p:spPr>
          <a:xfrm flipH="1">
            <a:off x="8009425" y="5499385"/>
            <a:ext cx="1386139" cy="0"/>
          </a:xfrm>
          <a:prstGeom prst="line">
            <a:avLst/>
          </a:prstGeom>
          <a:noFill/>
          <a:ln w="38100" cap="flat" cmpd="sng">
            <a:solidFill>
              <a:srgbClr val="004075"/>
            </a:solidFill>
            <a:prstDash val="solid"/>
            <a:round/>
            <a:headEnd type="none" w="sm" len="sm"/>
            <a:tailEnd type="none" w="sm" len="sm"/>
          </a:ln>
        </p:spPr>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2D3CB1E-725B-43D1-BEE0-383BEEAEDB74}"/>
                  </a:ext>
                </a:extLst>
              </p:cNvPr>
              <p:cNvSpPr txBox="1"/>
              <p:nvPr/>
            </p:nvSpPr>
            <p:spPr>
              <a:xfrm>
                <a:off x="7866321" y="4117860"/>
                <a:ext cx="1703525"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m:t>
                      </m:r>
                    </m:oMath>
                  </m:oMathPara>
                </a14:m>
                <a:endParaRPr lang="en-IN" sz="1400" b="1" i="1" dirty="0">
                  <a:latin typeface="Segoe UI" panose="020B0502040204020203" pitchFamily="34" charset="0"/>
                  <a:ea typeface="Roboto" panose="02000000000000000000" pitchFamily="2" charset="0"/>
                  <a:cs typeface="Segoe UI" panose="020B0502040204020203" pitchFamily="34" charset="0"/>
                </a:endParaRPr>
              </a:p>
            </p:txBody>
          </p:sp>
        </mc:Choice>
        <mc:Fallback xmlns="">
          <p:sp>
            <p:nvSpPr>
              <p:cNvPr id="104" name="TextBox 103">
                <a:extLst>
                  <a:ext uri="{FF2B5EF4-FFF2-40B4-BE49-F238E27FC236}">
                    <a16:creationId xmlns:a16="http://schemas.microsoft.com/office/drawing/2014/main" id="{02D3CB1E-725B-43D1-BEE0-383BEEAEDB74}"/>
                  </a:ext>
                </a:extLst>
              </p:cNvPr>
              <p:cNvSpPr txBox="1">
                <a:spLocks noRot="1" noChangeAspect="1" noMove="1" noResize="1" noEditPoints="1" noAdjustHandles="1" noChangeArrowheads="1" noChangeShapeType="1" noTextEdit="1"/>
              </p:cNvSpPr>
              <p:nvPr/>
            </p:nvSpPr>
            <p:spPr>
              <a:xfrm>
                <a:off x="7866321" y="4117860"/>
                <a:ext cx="1703525" cy="307777"/>
              </a:xfrm>
              <a:prstGeom prst="rect">
                <a:avLst/>
              </a:prstGeom>
              <a:blipFill>
                <a:blip r:embed="rId8"/>
                <a:stretch>
                  <a:fillRect/>
                </a:stretch>
              </a:blipFill>
            </p:spPr>
            <p:txBody>
              <a:bodyPr/>
              <a:lstStyle/>
              <a:p>
                <a:r>
                  <a:rPr lang="en-IN">
                    <a:noFill/>
                  </a:rPr>
                  <a:t> </a:t>
                </a:r>
              </a:p>
            </p:txBody>
          </p:sp>
        </mc:Fallback>
      </mc:AlternateContent>
      <p:sp>
        <p:nvSpPr>
          <p:cNvPr id="105" name="TextBox 104">
            <a:extLst>
              <a:ext uri="{FF2B5EF4-FFF2-40B4-BE49-F238E27FC236}">
                <a16:creationId xmlns:a16="http://schemas.microsoft.com/office/drawing/2014/main" id="{96131D99-E65D-4CCE-AD6A-7C22267A9745}"/>
              </a:ext>
            </a:extLst>
          </p:cNvPr>
          <p:cNvSpPr txBox="1"/>
          <p:nvPr/>
        </p:nvSpPr>
        <p:spPr>
          <a:xfrm>
            <a:off x="8063193" y="4565378"/>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106" name="TextBox 105">
            <a:extLst>
              <a:ext uri="{FF2B5EF4-FFF2-40B4-BE49-F238E27FC236}">
                <a16:creationId xmlns:a16="http://schemas.microsoft.com/office/drawing/2014/main" id="{44B4D566-F112-4ABF-A24C-FED31C2DC068}"/>
              </a:ext>
            </a:extLst>
          </p:cNvPr>
          <p:cNvSpPr txBox="1"/>
          <p:nvPr/>
        </p:nvSpPr>
        <p:spPr>
          <a:xfrm>
            <a:off x="8396578" y="4565378"/>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09" name="TextBox 108">
            <a:extLst>
              <a:ext uri="{FF2B5EF4-FFF2-40B4-BE49-F238E27FC236}">
                <a16:creationId xmlns:a16="http://schemas.microsoft.com/office/drawing/2014/main" id="{5E1508F2-538A-4345-B372-33D212B6ED33}"/>
              </a:ext>
            </a:extLst>
          </p:cNvPr>
          <p:cNvSpPr txBox="1"/>
          <p:nvPr/>
        </p:nvSpPr>
        <p:spPr>
          <a:xfrm>
            <a:off x="8741455" y="4567629"/>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10" name="TextBox 109">
            <a:extLst>
              <a:ext uri="{FF2B5EF4-FFF2-40B4-BE49-F238E27FC236}">
                <a16:creationId xmlns:a16="http://schemas.microsoft.com/office/drawing/2014/main" id="{B5A2F8B5-39E8-4690-AC59-C5CB86BD91C4}"/>
              </a:ext>
            </a:extLst>
          </p:cNvPr>
          <p:cNvSpPr txBox="1"/>
          <p:nvPr/>
        </p:nvSpPr>
        <p:spPr>
          <a:xfrm>
            <a:off x="9086332" y="4580461"/>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1" name="TextBox 110">
            <a:extLst>
              <a:ext uri="{FF2B5EF4-FFF2-40B4-BE49-F238E27FC236}">
                <a16:creationId xmlns:a16="http://schemas.microsoft.com/office/drawing/2014/main" id="{CF88C76E-8A77-4FF6-AF47-CF6115F44F24}"/>
              </a:ext>
            </a:extLst>
          </p:cNvPr>
          <p:cNvSpPr txBox="1"/>
          <p:nvPr/>
        </p:nvSpPr>
        <p:spPr>
          <a:xfrm>
            <a:off x="8074578" y="4910348"/>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2" name="TextBox 111">
            <a:extLst>
              <a:ext uri="{FF2B5EF4-FFF2-40B4-BE49-F238E27FC236}">
                <a16:creationId xmlns:a16="http://schemas.microsoft.com/office/drawing/2014/main" id="{D70A9477-3F7A-4831-9412-362729AD64D2}"/>
              </a:ext>
            </a:extLst>
          </p:cNvPr>
          <p:cNvSpPr txBox="1"/>
          <p:nvPr/>
        </p:nvSpPr>
        <p:spPr>
          <a:xfrm>
            <a:off x="8407963" y="4910348"/>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3" name="TextBox 112">
            <a:extLst>
              <a:ext uri="{FF2B5EF4-FFF2-40B4-BE49-F238E27FC236}">
                <a16:creationId xmlns:a16="http://schemas.microsoft.com/office/drawing/2014/main" id="{82B366C2-5C5B-414E-ADF5-E80D2DEDE63F}"/>
              </a:ext>
            </a:extLst>
          </p:cNvPr>
          <p:cNvSpPr txBox="1"/>
          <p:nvPr/>
        </p:nvSpPr>
        <p:spPr>
          <a:xfrm>
            <a:off x="8752840" y="4912599"/>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4" name="TextBox 113">
            <a:extLst>
              <a:ext uri="{FF2B5EF4-FFF2-40B4-BE49-F238E27FC236}">
                <a16:creationId xmlns:a16="http://schemas.microsoft.com/office/drawing/2014/main" id="{B82757AE-11E5-4438-A96A-E5BEA0319CC1}"/>
              </a:ext>
            </a:extLst>
          </p:cNvPr>
          <p:cNvSpPr txBox="1"/>
          <p:nvPr/>
        </p:nvSpPr>
        <p:spPr>
          <a:xfrm>
            <a:off x="9097717" y="4925431"/>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5" name="TextBox 114">
            <a:extLst>
              <a:ext uri="{FF2B5EF4-FFF2-40B4-BE49-F238E27FC236}">
                <a16:creationId xmlns:a16="http://schemas.microsoft.com/office/drawing/2014/main" id="{03241411-E3AB-49DD-B9F6-9F32E67E5964}"/>
              </a:ext>
            </a:extLst>
          </p:cNvPr>
          <p:cNvSpPr txBox="1"/>
          <p:nvPr/>
        </p:nvSpPr>
        <p:spPr>
          <a:xfrm>
            <a:off x="8074578" y="5210021"/>
            <a:ext cx="143932" cy="400110"/>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	</a:t>
            </a:r>
          </a:p>
        </p:txBody>
      </p:sp>
      <p:sp>
        <p:nvSpPr>
          <p:cNvPr id="117" name="TextBox 116">
            <a:extLst>
              <a:ext uri="{FF2B5EF4-FFF2-40B4-BE49-F238E27FC236}">
                <a16:creationId xmlns:a16="http://schemas.microsoft.com/office/drawing/2014/main" id="{474D3A65-4793-4444-BED9-710F28153D54}"/>
              </a:ext>
            </a:extLst>
          </p:cNvPr>
          <p:cNvSpPr txBox="1"/>
          <p:nvPr/>
        </p:nvSpPr>
        <p:spPr>
          <a:xfrm>
            <a:off x="8407963" y="5210021"/>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18" name="TextBox 117">
            <a:extLst>
              <a:ext uri="{FF2B5EF4-FFF2-40B4-BE49-F238E27FC236}">
                <a16:creationId xmlns:a16="http://schemas.microsoft.com/office/drawing/2014/main" id="{229B963C-5C92-421A-9F39-28AF09875011}"/>
              </a:ext>
            </a:extLst>
          </p:cNvPr>
          <p:cNvSpPr txBox="1"/>
          <p:nvPr/>
        </p:nvSpPr>
        <p:spPr>
          <a:xfrm>
            <a:off x="8752840" y="5212272"/>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120" name="TextBox 119">
            <a:extLst>
              <a:ext uri="{FF2B5EF4-FFF2-40B4-BE49-F238E27FC236}">
                <a16:creationId xmlns:a16="http://schemas.microsoft.com/office/drawing/2014/main" id="{8C07C6FB-D6D7-4424-B074-0F5BD9BBE559}"/>
              </a:ext>
            </a:extLst>
          </p:cNvPr>
          <p:cNvSpPr txBox="1"/>
          <p:nvPr/>
        </p:nvSpPr>
        <p:spPr>
          <a:xfrm>
            <a:off x="9097717" y="5225104"/>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21" name="TextBox 120">
            <a:extLst>
              <a:ext uri="{FF2B5EF4-FFF2-40B4-BE49-F238E27FC236}">
                <a16:creationId xmlns:a16="http://schemas.microsoft.com/office/drawing/2014/main" id="{E01A2D04-841A-4938-98B8-6BA16CEB9D8C}"/>
              </a:ext>
            </a:extLst>
          </p:cNvPr>
          <p:cNvSpPr txBox="1"/>
          <p:nvPr/>
        </p:nvSpPr>
        <p:spPr>
          <a:xfrm>
            <a:off x="8074578" y="5547346"/>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123" name="TextBox 122">
            <a:extLst>
              <a:ext uri="{FF2B5EF4-FFF2-40B4-BE49-F238E27FC236}">
                <a16:creationId xmlns:a16="http://schemas.microsoft.com/office/drawing/2014/main" id="{44B0575E-6680-494B-BB07-D73A929717DB}"/>
              </a:ext>
            </a:extLst>
          </p:cNvPr>
          <p:cNvSpPr txBox="1"/>
          <p:nvPr/>
        </p:nvSpPr>
        <p:spPr>
          <a:xfrm>
            <a:off x="8417043" y="5549597"/>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24" name="TextBox 123">
            <a:extLst>
              <a:ext uri="{FF2B5EF4-FFF2-40B4-BE49-F238E27FC236}">
                <a16:creationId xmlns:a16="http://schemas.microsoft.com/office/drawing/2014/main" id="{619C4918-0E6A-45F8-B216-2B48F8ED59B9}"/>
              </a:ext>
            </a:extLst>
          </p:cNvPr>
          <p:cNvSpPr txBox="1"/>
          <p:nvPr/>
        </p:nvSpPr>
        <p:spPr>
          <a:xfrm>
            <a:off x="8761240" y="5557201"/>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25" name="TextBox 124">
            <a:extLst>
              <a:ext uri="{FF2B5EF4-FFF2-40B4-BE49-F238E27FC236}">
                <a16:creationId xmlns:a16="http://schemas.microsoft.com/office/drawing/2014/main" id="{105230AB-C40C-43EE-A46F-DE97ABCA166E}"/>
              </a:ext>
            </a:extLst>
          </p:cNvPr>
          <p:cNvSpPr txBox="1"/>
          <p:nvPr/>
        </p:nvSpPr>
        <p:spPr>
          <a:xfrm>
            <a:off x="9104069" y="5563873"/>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26" name="TextBox 125">
            <a:extLst>
              <a:ext uri="{FF2B5EF4-FFF2-40B4-BE49-F238E27FC236}">
                <a16:creationId xmlns:a16="http://schemas.microsoft.com/office/drawing/2014/main" id="{7D2267C6-5581-4F42-88E0-94C7AFFC5FBF}"/>
              </a:ext>
            </a:extLst>
          </p:cNvPr>
          <p:cNvSpPr txBox="1"/>
          <p:nvPr/>
        </p:nvSpPr>
        <p:spPr>
          <a:xfrm rot="10800000">
            <a:off x="9396864" y="4847057"/>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sp>
        <p:nvSpPr>
          <p:cNvPr id="127" name="TextBox 126">
            <a:extLst>
              <a:ext uri="{FF2B5EF4-FFF2-40B4-BE49-F238E27FC236}">
                <a16:creationId xmlns:a16="http://schemas.microsoft.com/office/drawing/2014/main" id="{0373A0E5-60F6-4536-B165-624A3CDD72A3}"/>
              </a:ext>
            </a:extLst>
          </p:cNvPr>
          <p:cNvSpPr txBox="1"/>
          <p:nvPr/>
        </p:nvSpPr>
        <p:spPr>
          <a:xfrm rot="5400000">
            <a:off x="8551743" y="5962935"/>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cxnSp>
        <p:nvCxnSpPr>
          <p:cNvPr id="132" name="Straight Arrow Connector 131">
            <a:extLst>
              <a:ext uri="{FF2B5EF4-FFF2-40B4-BE49-F238E27FC236}">
                <a16:creationId xmlns:a16="http://schemas.microsoft.com/office/drawing/2014/main" id="{1CF66441-879A-4C67-947A-7DA038D72CF4}"/>
              </a:ext>
            </a:extLst>
          </p:cNvPr>
          <p:cNvCxnSpPr>
            <a:cxnSpLocks/>
          </p:cNvCxnSpPr>
          <p:nvPr/>
        </p:nvCxnSpPr>
        <p:spPr>
          <a:xfrm>
            <a:off x="3549921" y="2906512"/>
            <a:ext cx="659526" cy="0"/>
          </a:xfrm>
          <a:prstGeom prst="straightConnector1">
            <a:avLst/>
          </a:prstGeom>
          <a:noFill/>
          <a:ln w="76200" cap="flat" cmpd="sng">
            <a:solidFill>
              <a:srgbClr val="004075"/>
            </a:solidFill>
            <a:prstDash val="solid"/>
            <a:round/>
            <a:headEnd type="none" w="med" len="med"/>
            <a:tailEnd type="triangle" w="med" len="med"/>
          </a:ln>
        </p:spPr>
      </p:cxnSp>
      <p:sp>
        <p:nvSpPr>
          <p:cNvPr id="138" name="Rectangle 137">
            <a:extLst>
              <a:ext uri="{FF2B5EF4-FFF2-40B4-BE49-F238E27FC236}">
                <a16:creationId xmlns:a16="http://schemas.microsoft.com/office/drawing/2014/main" id="{47DF78A8-1469-4AC7-997C-BF426916341F}"/>
              </a:ext>
            </a:extLst>
          </p:cNvPr>
          <p:cNvSpPr/>
          <p:nvPr/>
        </p:nvSpPr>
        <p:spPr>
          <a:xfrm>
            <a:off x="10258038" y="3655690"/>
            <a:ext cx="1386139" cy="1385264"/>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just"/>
            <a:endPar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139" name="Straight Connector 138">
            <a:extLst>
              <a:ext uri="{FF2B5EF4-FFF2-40B4-BE49-F238E27FC236}">
                <a16:creationId xmlns:a16="http://schemas.microsoft.com/office/drawing/2014/main" id="{35F8784B-B804-4B58-8243-2D5AD7491055}"/>
              </a:ext>
            </a:extLst>
          </p:cNvPr>
          <p:cNvCxnSpPr>
            <a:cxnSpLocks/>
          </p:cNvCxnSpPr>
          <p:nvPr/>
        </p:nvCxnSpPr>
        <p:spPr>
          <a:xfrm>
            <a:off x="10581612" y="3664825"/>
            <a:ext cx="0" cy="1376128"/>
          </a:xfrm>
          <a:prstGeom prst="line">
            <a:avLst/>
          </a:prstGeom>
          <a:noFill/>
          <a:ln w="38100" cap="flat" cmpd="sng">
            <a:solidFill>
              <a:srgbClr val="004075"/>
            </a:solidFill>
            <a:prstDash val="solid"/>
            <a:round/>
            <a:headEnd type="none" w="sm" len="sm"/>
            <a:tailEnd type="none" w="sm" len="sm"/>
          </a:ln>
        </p:spPr>
      </p:cxnSp>
      <p:cxnSp>
        <p:nvCxnSpPr>
          <p:cNvPr id="140" name="Straight Connector 139">
            <a:extLst>
              <a:ext uri="{FF2B5EF4-FFF2-40B4-BE49-F238E27FC236}">
                <a16:creationId xmlns:a16="http://schemas.microsoft.com/office/drawing/2014/main" id="{82318663-736D-4922-9CB8-3E4319B52245}"/>
              </a:ext>
            </a:extLst>
          </p:cNvPr>
          <p:cNvCxnSpPr>
            <a:cxnSpLocks/>
            <a:stCxn id="138" idx="0"/>
            <a:endCxn id="138" idx="2"/>
          </p:cNvCxnSpPr>
          <p:nvPr/>
        </p:nvCxnSpPr>
        <p:spPr>
          <a:xfrm>
            <a:off x="10951108" y="3655690"/>
            <a:ext cx="0" cy="1385264"/>
          </a:xfrm>
          <a:prstGeom prst="line">
            <a:avLst/>
          </a:prstGeom>
          <a:noFill/>
          <a:ln w="38100" cap="flat" cmpd="sng">
            <a:solidFill>
              <a:srgbClr val="004075"/>
            </a:solidFill>
            <a:prstDash val="solid"/>
            <a:round/>
            <a:headEnd type="none" w="sm" len="sm"/>
            <a:tailEnd type="none" w="sm" len="sm"/>
          </a:ln>
        </p:spPr>
      </p:cxnSp>
      <p:cxnSp>
        <p:nvCxnSpPr>
          <p:cNvPr id="141" name="Straight Connector 140">
            <a:extLst>
              <a:ext uri="{FF2B5EF4-FFF2-40B4-BE49-F238E27FC236}">
                <a16:creationId xmlns:a16="http://schemas.microsoft.com/office/drawing/2014/main" id="{A96DCCE1-D7DE-40E7-88E6-F0AA900C395C}"/>
              </a:ext>
            </a:extLst>
          </p:cNvPr>
          <p:cNvCxnSpPr>
            <a:cxnSpLocks/>
          </p:cNvCxnSpPr>
          <p:nvPr/>
        </p:nvCxnSpPr>
        <p:spPr>
          <a:xfrm flipH="1">
            <a:off x="11295986" y="3664825"/>
            <a:ext cx="2" cy="1376128"/>
          </a:xfrm>
          <a:prstGeom prst="line">
            <a:avLst/>
          </a:prstGeom>
          <a:noFill/>
          <a:ln w="38100" cap="flat" cmpd="sng">
            <a:solidFill>
              <a:srgbClr val="004075"/>
            </a:solidFill>
            <a:prstDash val="solid"/>
            <a:round/>
            <a:headEnd type="none" w="sm" len="sm"/>
            <a:tailEnd type="none" w="sm" len="sm"/>
          </a:ln>
        </p:spPr>
      </p:cxnSp>
      <p:cxnSp>
        <p:nvCxnSpPr>
          <p:cNvPr id="142" name="Straight Connector 141">
            <a:extLst>
              <a:ext uri="{FF2B5EF4-FFF2-40B4-BE49-F238E27FC236}">
                <a16:creationId xmlns:a16="http://schemas.microsoft.com/office/drawing/2014/main" id="{EA6A88BD-ACCE-47C2-94F9-7065321CE92D}"/>
              </a:ext>
            </a:extLst>
          </p:cNvPr>
          <p:cNvCxnSpPr>
            <a:cxnSpLocks/>
          </p:cNvCxnSpPr>
          <p:nvPr/>
        </p:nvCxnSpPr>
        <p:spPr>
          <a:xfrm flipH="1">
            <a:off x="10258038" y="4018927"/>
            <a:ext cx="1386139" cy="0"/>
          </a:xfrm>
          <a:prstGeom prst="line">
            <a:avLst/>
          </a:prstGeom>
          <a:noFill/>
          <a:ln w="38100" cap="flat" cmpd="sng">
            <a:solidFill>
              <a:srgbClr val="004075"/>
            </a:solidFill>
            <a:prstDash val="solid"/>
            <a:round/>
            <a:headEnd type="none" w="sm" len="sm"/>
            <a:tailEnd type="none" w="sm" len="sm"/>
          </a:ln>
        </p:spPr>
      </p:cxnSp>
      <p:cxnSp>
        <p:nvCxnSpPr>
          <p:cNvPr id="143" name="Straight Connector 142">
            <a:extLst>
              <a:ext uri="{FF2B5EF4-FFF2-40B4-BE49-F238E27FC236}">
                <a16:creationId xmlns:a16="http://schemas.microsoft.com/office/drawing/2014/main" id="{1052A9C6-5386-4D18-92F0-F625E0A2EE29}"/>
              </a:ext>
            </a:extLst>
          </p:cNvPr>
          <p:cNvCxnSpPr>
            <a:cxnSpLocks/>
            <a:stCxn id="138" idx="3"/>
            <a:endCxn id="138" idx="1"/>
          </p:cNvCxnSpPr>
          <p:nvPr/>
        </p:nvCxnSpPr>
        <p:spPr>
          <a:xfrm flipH="1">
            <a:off x="10258038" y="4348322"/>
            <a:ext cx="1386139" cy="0"/>
          </a:xfrm>
          <a:prstGeom prst="line">
            <a:avLst/>
          </a:prstGeom>
          <a:noFill/>
          <a:ln w="38100" cap="flat" cmpd="sng">
            <a:solidFill>
              <a:srgbClr val="004075"/>
            </a:solidFill>
            <a:prstDash val="solid"/>
            <a:round/>
            <a:headEnd type="none" w="sm" len="sm"/>
            <a:tailEnd type="none" w="sm" len="sm"/>
          </a:ln>
        </p:spPr>
      </p:cxnSp>
      <p:cxnSp>
        <p:nvCxnSpPr>
          <p:cNvPr id="144" name="Straight Connector 143">
            <a:extLst>
              <a:ext uri="{FF2B5EF4-FFF2-40B4-BE49-F238E27FC236}">
                <a16:creationId xmlns:a16="http://schemas.microsoft.com/office/drawing/2014/main" id="{95622DD7-3566-4A9D-BCE3-578A99A737E9}"/>
              </a:ext>
            </a:extLst>
          </p:cNvPr>
          <p:cNvCxnSpPr>
            <a:cxnSpLocks/>
          </p:cNvCxnSpPr>
          <p:nvPr/>
        </p:nvCxnSpPr>
        <p:spPr>
          <a:xfrm flipH="1">
            <a:off x="10258038" y="4662394"/>
            <a:ext cx="1386139" cy="0"/>
          </a:xfrm>
          <a:prstGeom prst="line">
            <a:avLst/>
          </a:prstGeom>
          <a:noFill/>
          <a:ln w="38100" cap="flat" cmpd="sng">
            <a:solidFill>
              <a:srgbClr val="004075"/>
            </a:solidFill>
            <a:prstDash val="solid"/>
            <a:round/>
            <a:headEnd type="none" w="sm" len="sm"/>
            <a:tailEnd type="none" w="sm" len="sm"/>
          </a:ln>
        </p:spPr>
      </p:cxnSp>
      <p:sp>
        <p:nvSpPr>
          <p:cNvPr id="145" name="TextBox 144">
            <a:extLst>
              <a:ext uri="{FF2B5EF4-FFF2-40B4-BE49-F238E27FC236}">
                <a16:creationId xmlns:a16="http://schemas.microsoft.com/office/drawing/2014/main" id="{2DAF3B96-A19F-4A05-A0E1-2EACAE263998}"/>
              </a:ext>
            </a:extLst>
          </p:cNvPr>
          <p:cNvSpPr txBox="1"/>
          <p:nvPr/>
        </p:nvSpPr>
        <p:spPr>
          <a:xfrm>
            <a:off x="10338049" y="3714684"/>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146" name="TextBox 145">
            <a:extLst>
              <a:ext uri="{FF2B5EF4-FFF2-40B4-BE49-F238E27FC236}">
                <a16:creationId xmlns:a16="http://schemas.microsoft.com/office/drawing/2014/main" id="{DA342609-D873-4CA3-AC02-26305983DF10}"/>
              </a:ext>
            </a:extLst>
          </p:cNvPr>
          <p:cNvSpPr txBox="1"/>
          <p:nvPr/>
        </p:nvSpPr>
        <p:spPr>
          <a:xfrm>
            <a:off x="10681244" y="3714685"/>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47" name="TextBox 146">
            <a:extLst>
              <a:ext uri="{FF2B5EF4-FFF2-40B4-BE49-F238E27FC236}">
                <a16:creationId xmlns:a16="http://schemas.microsoft.com/office/drawing/2014/main" id="{56EC7EEE-39C5-4FF2-98FA-EB52F3330FAF}"/>
              </a:ext>
            </a:extLst>
          </p:cNvPr>
          <p:cNvSpPr txBox="1"/>
          <p:nvPr/>
        </p:nvSpPr>
        <p:spPr>
          <a:xfrm>
            <a:off x="11026121" y="3716936"/>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48" name="TextBox 147">
            <a:extLst>
              <a:ext uri="{FF2B5EF4-FFF2-40B4-BE49-F238E27FC236}">
                <a16:creationId xmlns:a16="http://schemas.microsoft.com/office/drawing/2014/main" id="{D8194030-5A8D-45B3-AB25-D22728539217}"/>
              </a:ext>
            </a:extLst>
          </p:cNvPr>
          <p:cNvSpPr txBox="1"/>
          <p:nvPr/>
        </p:nvSpPr>
        <p:spPr>
          <a:xfrm>
            <a:off x="11377666" y="3729768"/>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9C3AAE79-9C0A-4966-907B-4D50BD8D0611}"/>
                  </a:ext>
                </a:extLst>
              </p:cNvPr>
              <p:cNvSpPr txBox="1"/>
              <p:nvPr/>
            </p:nvSpPr>
            <p:spPr>
              <a:xfrm>
                <a:off x="10300498" y="3273204"/>
                <a:ext cx="1386139"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m:t>
                      </m:r>
                    </m:oMath>
                  </m:oMathPara>
                </a14:m>
                <a:endParaRPr lang="en-IN" sz="1400" b="1" i="1" dirty="0">
                  <a:latin typeface="Segoe UI" panose="020B0502040204020203" pitchFamily="34" charset="0"/>
                  <a:ea typeface="Roboto" panose="02000000000000000000" pitchFamily="2" charset="0"/>
                  <a:cs typeface="Segoe UI" panose="020B0502040204020203" pitchFamily="34" charset="0"/>
                </a:endParaRPr>
              </a:p>
            </p:txBody>
          </p:sp>
        </mc:Choice>
        <mc:Fallback xmlns="">
          <p:sp>
            <p:nvSpPr>
              <p:cNvPr id="161" name="TextBox 160">
                <a:extLst>
                  <a:ext uri="{FF2B5EF4-FFF2-40B4-BE49-F238E27FC236}">
                    <a16:creationId xmlns:a16="http://schemas.microsoft.com/office/drawing/2014/main" id="{9C3AAE79-9C0A-4966-907B-4D50BD8D0611}"/>
                  </a:ext>
                </a:extLst>
              </p:cNvPr>
              <p:cNvSpPr txBox="1">
                <a:spLocks noRot="1" noChangeAspect="1" noMove="1" noResize="1" noEditPoints="1" noAdjustHandles="1" noChangeArrowheads="1" noChangeShapeType="1" noTextEdit="1"/>
              </p:cNvSpPr>
              <p:nvPr/>
            </p:nvSpPr>
            <p:spPr>
              <a:xfrm>
                <a:off x="10300498" y="3273204"/>
                <a:ext cx="1386139" cy="307777"/>
              </a:xfrm>
              <a:prstGeom prst="rect">
                <a:avLst/>
              </a:prstGeom>
              <a:blipFill>
                <a:blip r:embed="rId9"/>
                <a:stretch>
                  <a:fillRect/>
                </a:stretch>
              </a:blipFill>
            </p:spPr>
            <p:txBody>
              <a:bodyPr/>
              <a:lstStyle/>
              <a:p>
                <a:r>
                  <a:rPr lang="en-IN">
                    <a:noFill/>
                  </a:rPr>
                  <a:t> </a:t>
                </a:r>
              </a:p>
            </p:txBody>
          </p:sp>
        </mc:Fallback>
      </mc:AlternateContent>
      <p:sp>
        <p:nvSpPr>
          <p:cNvPr id="162" name="TextBox 161">
            <a:extLst>
              <a:ext uri="{FF2B5EF4-FFF2-40B4-BE49-F238E27FC236}">
                <a16:creationId xmlns:a16="http://schemas.microsoft.com/office/drawing/2014/main" id="{28B4F5C1-A9B9-4AF8-A405-B494A61D0703}"/>
              </a:ext>
            </a:extLst>
          </p:cNvPr>
          <p:cNvSpPr txBox="1"/>
          <p:nvPr/>
        </p:nvSpPr>
        <p:spPr>
          <a:xfrm rot="5400000">
            <a:off x="10718828" y="5007884"/>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sp>
        <p:nvSpPr>
          <p:cNvPr id="163" name="TextBox 162">
            <a:extLst>
              <a:ext uri="{FF2B5EF4-FFF2-40B4-BE49-F238E27FC236}">
                <a16:creationId xmlns:a16="http://schemas.microsoft.com/office/drawing/2014/main" id="{5EA17ABC-5C49-42C8-A51E-979A373B0A50}"/>
              </a:ext>
            </a:extLst>
          </p:cNvPr>
          <p:cNvSpPr txBox="1"/>
          <p:nvPr/>
        </p:nvSpPr>
        <p:spPr>
          <a:xfrm rot="10800000">
            <a:off x="11665894" y="4107371"/>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sp>
        <p:nvSpPr>
          <p:cNvPr id="164" name="TextBox 163">
            <a:extLst>
              <a:ext uri="{FF2B5EF4-FFF2-40B4-BE49-F238E27FC236}">
                <a16:creationId xmlns:a16="http://schemas.microsoft.com/office/drawing/2014/main" id="{FCFDE288-D49B-4853-BB62-2194392684C8}"/>
              </a:ext>
            </a:extLst>
          </p:cNvPr>
          <p:cNvSpPr txBox="1"/>
          <p:nvPr/>
        </p:nvSpPr>
        <p:spPr>
          <a:xfrm>
            <a:off x="10333350" y="4057662"/>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165" name="TextBox 164">
            <a:extLst>
              <a:ext uri="{FF2B5EF4-FFF2-40B4-BE49-F238E27FC236}">
                <a16:creationId xmlns:a16="http://schemas.microsoft.com/office/drawing/2014/main" id="{2053D681-D2ED-41A7-9607-77F2CCC6DF48}"/>
              </a:ext>
            </a:extLst>
          </p:cNvPr>
          <p:cNvSpPr txBox="1"/>
          <p:nvPr/>
        </p:nvSpPr>
        <p:spPr>
          <a:xfrm>
            <a:off x="10676545" y="4057663"/>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66" name="TextBox 165">
            <a:extLst>
              <a:ext uri="{FF2B5EF4-FFF2-40B4-BE49-F238E27FC236}">
                <a16:creationId xmlns:a16="http://schemas.microsoft.com/office/drawing/2014/main" id="{E18286F0-7810-4B98-8A31-A81760D9F2DB}"/>
              </a:ext>
            </a:extLst>
          </p:cNvPr>
          <p:cNvSpPr txBox="1"/>
          <p:nvPr/>
        </p:nvSpPr>
        <p:spPr>
          <a:xfrm>
            <a:off x="11021422" y="4059914"/>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67" name="TextBox 166">
            <a:extLst>
              <a:ext uri="{FF2B5EF4-FFF2-40B4-BE49-F238E27FC236}">
                <a16:creationId xmlns:a16="http://schemas.microsoft.com/office/drawing/2014/main" id="{E0F68317-E12F-4518-9AD7-1F44B76EED08}"/>
              </a:ext>
            </a:extLst>
          </p:cNvPr>
          <p:cNvSpPr txBox="1"/>
          <p:nvPr/>
        </p:nvSpPr>
        <p:spPr>
          <a:xfrm>
            <a:off x="11372967" y="4072746"/>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68" name="TextBox 167">
            <a:extLst>
              <a:ext uri="{FF2B5EF4-FFF2-40B4-BE49-F238E27FC236}">
                <a16:creationId xmlns:a16="http://schemas.microsoft.com/office/drawing/2014/main" id="{4C4B2385-AFCA-46CF-96DC-D71993CFF91E}"/>
              </a:ext>
            </a:extLst>
          </p:cNvPr>
          <p:cNvSpPr txBox="1"/>
          <p:nvPr/>
        </p:nvSpPr>
        <p:spPr>
          <a:xfrm>
            <a:off x="10333350" y="4407103"/>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169" name="TextBox 168">
            <a:extLst>
              <a:ext uri="{FF2B5EF4-FFF2-40B4-BE49-F238E27FC236}">
                <a16:creationId xmlns:a16="http://schemas.microsoft.com/office/drawing/2014/main" id="{F430CA2C-31A6-427B-A87D-F4CE459F7E21}"/>
              </a:ext>
            </a:extLst>
          </p:cNvPr>
          <p:cNvSpPr txBox="1"/>
          <p:nvPr/>
        </p:nvSpPr>
        <p:spPr>
          <a:xfrm>
            <a:off x="10676545" y="4407104"/>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70" name="TextBox 169">
            <a:extLst>
              <a:ext uri="{FF2B5EF4-FFF2-40B4-BE49-F238E27FC236}">
                <a16:creationId xmlns:a16="http://schemas.microsoft.com/office/drawing/2014/main" id="{E1005D53-10C5-4203-B46C-D91133254E98}"/>
              </a:ext>
            </a:extLst>
          </p:cNvPr>
          <p:cNvSpPr txBox="1"/>
          <p:nvPr/>
        </p:nvSpPr>
        <p:spPr>
          <a:xfrm>
            <a:off x="11021422" y="4409355"/>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71" name="TextBox 170">
            <a:extLst>
              <a:ext uri="{FF2B5EF4-FFF2-40B4-BE49-F238E27FC236}">
                <a16:creationId xmlns:a16="http://schemas.microsoft.com/office/drawing/2014/main" id="{DAAD458D-6BD8-4EAE-8C79-D18CB4D9BFC9}"/>
              </a:ext>
            </a:extLst>
          </p:cNvPr>
          <p:cNvSpPr txBox="1"/>
          <p:nvPr/>
        </p:nvSpPr>
        <p:spPr>
          <a:xfrm>
            <a:off x="11372967" y="4422187"/>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72" name="TextBox 171">
            <a:extLst>
              <a:ext uri="{FF2B5EF4-FFF2-40B4-BE49-F238E27FC236}">
                <a16:creationId xmlns:a16="http://schemas.microsoft.com/office/drawing/2014/main" id="{865C2275-8AB1-4984-BEB6-3D1D11FD21F1}"/>
              </a:ext>
            </a:extLst>
          </p:cNvPr>
          <p:cNvSpPr txBox="1"/>
          <p:nvPr/>
        </p:nvSpPr>
        <p:spPr>
          <a:xfrm>
            <a:off x="10333350" y="4743987"/>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173" name="TextBox 172">
            <a:extLst>
              <a:ext uri="{FF2B5EF4-FFF2-40B4-BE49-F238E27FC236}">
                <a16:creationId xmlns:a16="http://schemas.microsoft.com/office/drawing/2014/main" id="{69B34CBA-E711-4CBE-831D-44AB9AF67628}"/>
              </a:ext>
            </a:extLst>
          </p:cNvPr>
          <p:cNvSpPr txBox="1"/>
          <p:nvPr/>
        </p:nvSpPr>
        <p:spPr>
          <a:xfrm>
            <a:off x="10676545" y="4743988"/>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74" name="TextBox 173">
            <a:extLst>
              <a:ext uri="{FF2B5EF4-FFF2-40B4-BE49-F238E27FC236}">
                <a16:creationId xmlns:a16="http://schemas.microsoft.com/office/drawing/2014/main" id="{43B5F4C3-5BF2-4537-83B3-21C497922B02}"/>
              </a:ext>
            </a:extLst>
          </p:cNvPr>
          <p:cNvSpPr txBox="1"/>
          <p:nvPr/>
        </p:nvSpPr>
        <p:spPr>
          <a:xfrm>
            <a:off x="11021422" y="4746239"/>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175" name="TextBox 174">
            <a:extLst>
              <a:ext uri="{FF2B5EF4-FFF2-40B4-BE49-F238E27FC236}">
                <a16:creationId xmlns:a16="http://schemas.microsoft.com/office/drawing/2014/main" id="{4C26604B-FF71-4510-95C1-B3CC11B19047}"/>
              </a:ext>
            </a:extLst>
          </p:cNvPr>
          <p:cNvSpPr txBox="1"/>
          <p:nvPr/>
        </p:nvSpPr>
        <p:spPr>
          <a:xfrm>
            <a:off x="11372967" y="4759071"/>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cxnSp>
        <p:nvCxnSpPr>
          <p:cNvPr id="188" name="Connector: Curved 187">
            <a:extLst>
              <a:ext uri="{FF2B5EF4-FFF2-40B4-BE49-F238E27FC236}">
                <a16:creationId xmlns:a16="http://schemas.microsoft.com/office/drawing/2014/main" id="{D7CA0405-2D8D-4751-B87D-5811F0DBCF59}"/>
              </a:ext>
            </a:extLst>
          </p:cNvPr>
          <p:cNvCxnSpPr>
            <a:cxnSpLocks/>
          </p:cNvCxnSpPr>
          <p:nvPr/>
        </p:nvCxnSpPr>
        <p:spPr>
          <a:xfrm rot="5400000" flipH="1" flipV="1">
            <a:off x="6263145" y="1882420"/>
            <a:ext cx="922987" cy="2485133"/>
          </a:xfrm>
          <a:prstGeom prst="curvedConnector3">
            <a:avLst>
              <a:gd name="adj1" fmla="val -33749"/>
            </a:avLst>
          </a:prstGeom>
          <a:ln w="19050">
            <a:solidFill>
              <a:srgbClr val="E4032D"/>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BFF9779C-2543-4F16-AFF4-43E7D8FDFBC4}"/>
              </a:ext>
            </a:extLst>
          </p:cNvPr>
          <p:cNvCxnSpPr>
            <a:cxnSpLocks/>
            <a:stCxn id="7" idx="3"/>
          </p:cNvCxnSpPr>
          <p:nvPr/>
        </p:nvCxnSpPr>
        <p:spPr>
          <a:xfrm>
            <a:off x="7437513" y="5261028"/>
            <a:ext cx="571912" cy="9644"/>
          </a:xfrm>
          <a:prstGeom prst="straightConnector1">
            <a:avLst/>
          </a:prstGeom>
          <a:noFill/>
          <a:ln w="76200" cap="flat" cmpd="sng">
            <a:solidFill>
              <a:srgbClr val="004075"/>
            </a:solidFill>
            <a:prstDash val="solid"/>
            <a:round/>
            <a:headEnd type="none" w="med" len="med"/>
            <a:tailEnd type="triangle" w="med" len="med"/>
          </a:ln>
        </p:spPr>
      </p:cxnSp>
      <p:cxnSp>
        <p:nvCxnSpPr>
          <p:cNvPr id="198" name="Straight Arrow Connector 197">
            <a:extLst>
              <a:ext uri="{FF2B5EF4-FFF2-40B4-BE49-F238E27FC236}">
                <a16:creationId xmlns:a16="http://schemas.microsoft.com/office/drawing/2014/main" id="{70DF73B0-2CDA-44E0-9B8B-9BC742FD2056}"/>
              </a:ext>
            </a:extLst>
          </p:cNvPr>
          <p:cNvCxnSpPr>
            <a:cxnSpLocks/>
          </p:cNvCxnSpPr>
          <p:nvPr/>
        </p:nvCxnSpPr>
        <p:spPr>
          <a:xfrm flipV="1">
            <a:off x="7812306" y="2416445"/>
            <a:ext cx="1898509" cy="994406"/>
          </a:xfrm>
          <a:prstGeom prst="straightConnector1">
            <a:avLst/>
          </a:prstGeom>
          <a:ln w="38100">
            <a:solidFill>
              <a:srgbClr val="004075"/>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165B9936-7A85-415D-9ACE-31EC401232F6}"/>
              </a:ext>
            </a:extLst>
          </p:cNvPr>
          <p:cNvCxnSpPr>
            <a:cxnSpLocks/>
          </p:cNvCxnSpPr>
          <p:nvPr/>
        </p:nvCxnSpPr>
        <p:spPr>
          <a:xfrm flipH="1" flipV="1">
            <a:off x="9813303" y="2427361"/>
            <a:ext cx="109667" cy="4056894"/>
          </a:xfrm>
          <a:prstGeom prst="straightConnector1">
            <a:avLst/>
          </a:prstGeom>
          <a:ln w="38100">
            <a:solidFill>
              <a:srgbClr val="004075"/>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D204C85-AA3C-4F30-8CAB-BDACBD3B3F48}"/>
              </a:ext>
            </a:extLst>
          </p:cNvPr>
          <p:cNvSpPr txBox="1"/>
          <p:nvPr/>
        </p:nvSpPr>
        <p:spPr>
          <a:xfrm>
            <a:off x="8609995" y="2058029"/>
            <a:ext cx="2146293" cy="369332"/>
          </a:xfrm>
          <a:prstGeom prst="rect">
            <a:avLst/>
          </a:prstGeom>
          <a:noFill/>
        </p:spPr>
        <p:txBody>
          <a:bodyPr wrap="square" rtlCol="0">
            <a:spAutoFit/>
          </a:bodyPr>
          <a:lstStyle/>
          <a:p>
            <a:r>
              <a:rPr lang="en-IN" b="1" i="1" dirty="0">
                <a:latin typeface="Segoe UI" panose="020B0502040204020203" pitchFamily="34" charset="0"/>
                <a:ea typeface="Roboto" panose="02000000000000000000" pitchFamily="2" charset="0"/>
                <a:cs typeface="Segoe UI" panose="020B0502040204020203" pitchFamily="34" charset="0"/>
              </a:rPr>
              <a:t>Discriminator loss</a:t>
            </a:r>
          </a:p>
        </p:txBody>
      </p:sp>
      <p:sp>
        <p:nvSpPr>
          <p:cNvPr id="128" name="TextBox 127">
            <a:extLst>
              <a:ext uri="{FF2B5EF4-FFF2-40B4-BE49-F238E27FC236}">
                <a16:creationId xmlns:a16="http://schemas.microsoft.com/office/drawing/2014/main" id="{1E143EA8-305D-40C1-BF67-2C4FF41885AE}"/>
              </a:ext>
            </a:extLst>
          </p:cNvPr>
          <p:cNvSpPr txBox="1"/>
          <p:nvPr/>
        </p:nvSpPr>
        <p:spPr>
          <a:xfrm>
            <a:off x="341607" y="6114357"/>
            <a:ext cx="1729448" cy="338554"/>
          </a:xfrm>
          <a:prstGeom prst="rect">
            <a:avLst/>
          </a:prstGeom>
          <a:noFill/>
        </p:spPr>
        <p:txBody>
          <a:bodyPr wrap="square" rtlCol="0">
            <a:spAutoFit/>
          </a:bodyPr>
          <a:lstStyle/>
          <a:p>
            <a:pPr algn="ctr"/>
            <a:r>
              <a:rPr lang="en-IN" sz="1600" b="1" i="1" dirty="0">
                <a:latin typeface="Segoe UI" panose="020B0502040204020203" pitchFamily="34" charset="0"/>
                <a:ea typeface="Roboto" panose="02000000000000000000" pitchFamily="2" charset="0"/>
                <a:cs typeface="Segoe UI" panose="020B0502040204020203" pitchFamily="34" charset="0"/>
              </a:rPr>
              <a:t>Synthetic Image</a:t>
            </a:r>
          </a:p>
        </p:txBody>
      </p:sp>
      <p:cxnSp>
        <p:nvCxnSpPr>
          <p:cNvPr id="130" name="Straight Arrow Connector 129">
            <a:extLst>
              <a:ext uri="{FF2B5EF4-FFF2-40B4-BE49-F238E27FC236}">
                <a16:creationId xmlns:a16="http://schemas.microsoft.com/office/drawing/2014/main" id="{9C38DA44-7808-41B0-A553-2B523353BA54}"/>
              </a:ext>
            </a:extLst>
          </p:cNvPr>
          <p:cNvCxnSpPr>
            <a:cxnSpLocks/>
            <a:endCxn id="23" idx="1"/>
          </p:cNvCxnSpPr>
          <p:nvPr/>
        </p:nvCxnSpPr>
        <p:spPr>
          <a:xfrm>
            <a:off x="1853192" y="5287605"/>
            <a:ext cx="730792" cy="2181"/>
          </a:xfrm>
          <a:prstGeom prst="straightConnector1">
            <a:avLst/>
          </a:prstGeom>
          <a:noFill/>
          <a:ln w="76200" cap="flat" cmpd="sng">
            <a:solidFill>
              <a:srgbClr val="004075"/>
            </a:solidFill>
            <a:prstDash val="solid"/>
            <a:round/>
            <a:headEnd type="none" w="med" len="med"/>
            <a:tailEnd type="triangle" w="med" len="med"/>
          </a:ln>
        </p:spPr>
      </p:cxnSp>
      <p:cxnSp>
        <p:nvCxnSpPr>
          <p:cNvPr id="47" name="Connector: Elbow 46">
            <a:extLst>
              <a:ext uri="{FF2B5EF4-FFF2-40B4-BE49-F238E27FC236}">
                <a16:creationId xmlns:a16="http://schemas.microsoft.com/office/drawing/2014/main" id="{D7D73D30-A0BB-4AE5-84F1-629097857DDD}"/>
              </a:ext>
            </a:extLst>
          </p:cNvPr>
          <p:cNvCxnSpPr>
            <a:cxnSpLocks/>
          </p:cNvCxnSpPr>
          <p:nvPr/>
        </p:nvCxnSpPr>
        <p:spPr>
          <a:xfrm rot="10800000">
            <a:off x="3011269" y="3297094"/>
            <a:ext cx="3824110" cy="609542"/>
          </a:xfrm>
          <a:prstGeom prst="bentConnector2">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7BF3BC1F-3F87-4E22-A30C-C26D4FB0FC20}"/>
              </a:ext>
            </a:extLst>
          </p:cNvPr>
          <p:cNvCxnSpPr>
            <a:cxnSpLocks/>
            <a:endCxn id="7" idx="2"/>
          </p:cNvCxnSpPr>
          <p:nvPr/>
        </p:nvCxnSpPr>
        <p:spPr>
          <a:xfrm rot="10800000">
            <a:off x="6932250" y="5647307"/>
            <a:ext cx="3184946" cy="906460"/>
          </a:xfrm>
          <a:prstGeom prst="bentConnector2">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3C5A0F8F-B57A-43F8-85FE-393447BBCCD1}"/>
              </a:ext>
            </a:extLst>
          </p:cNvPr>
          <p:cNvCxnSpPr>
            <a:cxnSpLocks/>
            <a:stCxn id="23" idx="3"/>
            <a:endCxn id="20" idx="1"/>
          </p:cNvCxnSpPr>
          <p:nvPr/>
        </p:nvCxnSpPr>
        <p:spPr>
          <a:xfrm flipV="1">
            <a:off x="3594510" y="5281333"/>
            <a:ext cx="647704" cy="8453"/>
          </a:xfrm>
          <a:prstGeom prst="straightConnector1">
            <a:avLst/>
          </a:prstGeom>
          <a:noFill/>
          <a:ln w="76200" cap="flat" cmpd="sng">
            <a:solidFill>
              <a:srgbClr val="004075"/>
            </a:solidFill>
            <a:prstDash val="solid"/>
            <a:round/>
            <a:headEnd type="none" w="med" len="med"/>
            <a:tailEnd type="triangle" w="med" len="med"/>
          </a:ln>
        </p:spPr>
      </p:cxnSp>
      <p:cxnSp>
        <p:nvCxnSpPr>
          <p:cNvPr id="149" name="Straight Arrow Connector 148">
            <a:extLst>
              <a:ext uri="{FF2B5EF4-FFF2-40B4-BE49-F238E27FC236}">
                <a16:creationId xmlns:a16="http://schemas.microsoft.com/office/drawing/2014/main" id="{2DA904E5-ECC4-4BFC-8C96-54D788CDD88A}"/>
              </a:ext>
            </a:extLst>
          </p:cNvPr>
          <p:cNvCxnSpPr>
            <a:cxnSpLocks/>
          </p:cNvCxnSpPr>
          <p:nvPr/>
        </p:nvCxnSpPr>
        <p:spPr>
          <a:xfrm>
            <a:off x="5767461" y="5289786"/>
            <a:ext cx="659526" cy="0"/>
          </a:xfrm>
          <a:prstGeom prst="straightConnector1">
            <a:avLst/>
          </a:prstGeom>
          <a:noFill/>
          <a:ln w="76200" cap="flat" cmpd="sng">
            <a:solidFill>
              <a:srgbClr val="004075"/>
            </a:solidFill>
            <a:prstDash val="solid"/>
            <a:round/>
            <a:headEnd type="none" w="med" len="med"/>
            <a:tailEnd type="triangle" w="med" len="med"/>
          </a:ln>
        </p:spPr>
      </p:cxnSp>
      <p:pic>
        <p:nvPicPr>
          <p:cNvPr id="133" name="Picture 132">
            <a:extLst>
              <a:ext uri="{FF2B5EF4-FFF2-40B4-BE49-F238E27FC236}">
                <a16:creationId xmlns:a16="http://schemas.microsoft.com/office/drawing/2014/main" id="{41DFA404-9001-430B-8555-0E7D370D7F69}"/>
              </a:ext>
            </a:extLst>
          </p:cNvPr>
          <p:cNvPicPr>
            <a:picLocks/>
          </p:cNvPicPr>
          <p:nvPr/>
        </p:nvPicPr>
        <p:blipFill>
          <a:blip r:embed="rId10"/>
          <a:stretch>
            <a:fillRect/>
          </a:stretch>
        </p:blipFill>
        <p:spPr>
          <a:xfrm>
            <a:off x="371243" y="4452827"/>
            <a:ext cx="1522800" cy="1616400"/>
          </a:xfrm>
          <a:prstGeom prst="rect">
            <a:avLst/>
          </a:prstGeom>
          <a:ln w="3175">
            <a:solidFill>
              <a:schemeClr val="tx1"/>
            </a:solidFill>
          </a:ln>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32B3A52-5FB0-4F87-8421-D2DE3530D53D}"/>
                  </a:ext>
                </a:extLst>
              </p:cNvPr>
              <p:cNvSpPr txBox="1"/>
              <p:nvPr/>
            </p:nvSpPr>
            <p:spPr>
              <a:xfrm>
                <a:off x="4527550" y="3323340"/>
                <a:ext cx="4407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sub/>
                      </m:sSub>
                    </m:oMath>
                  </m:oMathPara>
                </a14:m>
                <a:endParaRPr lang="en-IN" dirty="0"/>
              </a:p>
            </p:txBody>
          </p:sp>
        </mc:Choice>
        <mc:Fallback xmlns="">
          <p:sp>
            <p:nvSpPr>
              <p:cNvPr id="44" name="TextBox 43">
                <a:extLst>
                  <a:ext uri="{FF2B5EF4-FFF2-40B4-BE49-F238E27FC236}">
                    <a16:creationId xmlns:a16="http://schemas.microsoft.com/office/drawing/2014/main" id="{632B3A52-5FB0-4F87-8421-D2DE3530D53D}"/>
                  </a:ext>
                </a:extLst>
              </p:cNvPr>
              <p:cNvSpPr txBox="1">
                <a:spLocks noRot="1" noChangeAspect="1" noMove="1" noResize="1" noEditPoints="1" noAdjustHandles="1" noChangeArrowheads="1" noChangeShapeType="1" noTextEdit="1"/>
              </p:cNvSpPr>
              <p:nvPr/>
            </p:nvSpPr>
            <p:spPr>
              <a:xfrm>
                <a:off x="4527550" y="3323340"/>
                <a:ext cx="440762" cy="276999"/>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1C10CB25-813D-4B0B-8C90-8CA7386FCB48}"/>
                  </a:ext>
                </a:extLst>
              </p:cNvPr>
              <p:cNvSpPr txBox="1"/>
              <p:nvPr/>
            </p:nvSpPr>
            <p:spPr>
              <a:xfrm>
                <a:off x="-390538" y="1344835"/>
                <a:ext cx="7666854" cy="547907"/>
              </a:xfrm>
              <a:prstGeom prst="rect">
                <a:avLst/>
              </a:prstGeom>
              <a:noFill/>
            </p:spPr>
            <p:txBody>
              <a:bodyPr wrap="square">
                <a:spAutoFit/>
              </a:bodyPr>
              <a:lstStyle/>
              <a:p>
                <a:pPr marL="461160" lvl="1">
                  <a:lnSpc>
                    <a:spcPct val="100000"/>
                  </a:lnSpc>
                  <a:buClr>
                    <a:srgbClr val="FF0000"/>
                  </a:buClr>
                </a:pPr>
                <a14:m>
                  <m:oMath xmlns:m="http://schemas.openxmlformats.org/officeDocument/2006/math">
                    <m:sSubSup>
                      <m:sSubSupPr>
                        <m:ctrlPr>
                          <a:rPr lang="en-IN" sz="2000" i="1" spc="-1" dirty="0" smtClean="0">
                            <a:latin typeface="Cambria Math" panose="02040503050406030204" pitchFamily="18" charset="0"/>
                          </a:rPr>
                        </m:ctrlPr>
                      </m:sSubSupPr>
                      <m:e>
                        <m:r>
                          <a:rPr lang="de-DE" sz="2000" i="1" spc="-1" dirty="0">
                            <a:latin typeface="Cambria Math" panose="02040503050406030204" pitchFamily="18" charset="0"/>
                            <a:ea typeface="Cambria Math" panose="02040503050406030204" pitchFamily="18" charset="0"/>
                          </a:rPr>
                          <m:t>ℒ</m:t>
                        </m:r>
                      </m:e>
                      <m:sub>
                        <m:r>
                          <a:rPr lang="de-DE" sz="2000" b="0" i="1" spc="-1" dirty="0" smtClean="0">
                            <a:latin typeface="Cambria Math" panose="02040503050406030204" pitchFamily="18" charset="0"/>
                          </a:rPr>
                          <m:t>𝑟𝑒𝑎𝑙</m:t>
                        </m:r>
                        <m:r>
                          <a:rPr lang="de-DE" sz="2000" b="0" i="1" spc="-1" dirty="0" smtClean="0">
                            <a:latin typeface="Cambria Math" panose="02040503050406030204" pitchFamily="18" charset="0"/>
                          </a:rPr>
                          <m:t>, </m:t>
                        </m:r>
                        <m:r>
                          <a:rPr lang="de-DE" sz="2000" b="0" i="1" spc="-1" dirty="0" smtClean="0">
                            <a:latin typeface="Cambria Math" panose="02040503050406030204" pitchFamily="18" charset="0"/>
                          </a:rPr>
                          <m:t>𝑓𝑎𝑘𝑒</m:t>
                        </m:r>
                      </m:sub>
                      <m:sup>
                        <m:sSub>
                          <m:sSubPr>
                            <m:ctrlPr>
                              <a:rPr lang="en-IN" sz="2000" i="1" spc="-1" dirty="0" smtClean="0">
                                <a:latin typeface="Cambria Math" panose="02040503050406030204" pitchFamily="18" charset="0"/>
                              </a:rPr>
                            </m:ctrlPr>
                          </m:sSubPr>
                          <m:e>
                            <m:r>
                              <a:rPr lang="de-DE" sz="2000" b="0" i="1" spc="-1" dirty="0" smtClean="0">
                                <a:latin typeface="Cambria Math" panose="02040503050406030204" pitchFamily="18" charset="0"/>
                              </a:rPr>
                              <m:t>𝐷</m:t>
                            </m:r>
                          </m:e>
                          <m:sub>
                            <m:r>
                              <a:rPr lang="de-DE" sz="2000" b="0" i="1" spc="-1" dirty="0" smtClean="0">
                                <a:latin typeface="Cambria Math" panose="02040503050406030204" pitchFamily="18" charset="0"/>
                              </a:rPr>
                              <m:t>𝑌</m:t>
                            </m:r>
                          </m:sub>
                        </m:sSub>
                      </m:sup>
                    </m:sSubSup>
                    <m:r>
                      <a:rPr lang="de-DE" sz="2000" b="0" i="1" spc="-1" dirty="0" smtClean="0">
                        <a:latin typeface="Cambria Math" panose="02040503050406030204" pitchFamily="18" charset="0"/>
                      </a:rPr>
                      <m:t> = </m:t>
                    </m:r>
                    <m:f>
                      <m:fPr>
                        <m:ctrlPr>
                          <a:rPr lang="de-DE" sz="2000" b="0" i="1" spc="-1" dirty="0" smtClean="0">
                            <a:latin typeface="Cambria Math" panose="02040503050406030204" pitchFamily="18" charset="0"/>
                          </a:rPr>
                        </m:ctrlPr>
                      </m:fPr>
                      <m:num>
                        <m:r>
                          <a:rPr lang="de-DE" sz="2000" b="0" i="1" spc="-1" dirty="0" smtClean="0">
                            <a:latin typeface="Cambria Math" panose="02040503050406030204" pitchFamily="18" charset="0"/>
                          </a:rPr>
                          <m:t>1</m:t>
                        </m:r>
                      </m:num>
                      <m:den>
                        <m:r>
                          <a:rPr lang="de-DE" sz="2000" b="0" i="1" spc="-1" dirty="0" smtClean="0">
                            <a:latin typeface="Cambria Math" panose="02040503050406030204" pitchFamily="18" charset="0"/>
                          </a:rPr>
                          <m:t>2</m:t>
                        </m:r>
                      </m:den>
                    </m:f>
                    <m:sSup>
                      <m:sSupPr>
                        <m:ctrlPr>
                          <a:rPr lang="de-DE" sz="2000" b="0" i="1" spc="-1" dirty="0" smtClean="0">
                            <a:latin typeface="Cambria Math" panose="02040503050406030204" pitchFamily="18" charset="0"/>
                          </a:rPr>
                        </m:ctrlPr>
                      </m:sSupPr>
                      <m:e>
                        <m:d>
                          <m:dPr>
                            <m:ctrlPr>
                              <a:rPr lang="de-DE" sz="2000" i="1" spc="-1" dirty="0">
                                <a:latin typeface="Cambria Math" panose="02040503050406030204" pitchFamily="18" charset="0"/>
                              </a:rPr>
                            </m:ctrlPr>
                          </m:dPr>
                          <m:e>
                            <m:sSub>
                              <m:sSubPr>
                                <m:ctrlPr>
                                  <a:rPr lang="de-DE" sz="2000" i="1" spc="-1" dirty="0">
                                    <a:latin typeface="Cambria Math" panose="02040503050406030204" pitchFamily="18" charset="0"/>
                                  </a:rPr>
                                </m:ctrlPr>
                              </m:sSubPr>
                              <m:e>
                                <m:r>
                                  <a:rPr lang="de-DE" sz="2000" i="1" spc="-1" dirty="0">
                                    <a:latin typeface="Cambria Math" panose="02040503050406030204" pitchFamily="18" charset="0"/>
                                  </a:rPr>
                                  <m:t>𝐷</m:t>
                                </m:r>
                              </m:e>
                              <m:sub>
                                <m:r>
                                  <a:rPr lang="de-DE" sz="2000" i="1" spc="-1" dirty="0">
                                    <a:latin typeface="Cambria Math" panose="02040503050406030204" pitchFamily="18" charset="0"/>
                                  </a:rPr>
                                  <m:t>𝑌</m:t>
                                </m:r>
                              </m:sub>
                            </m:sSub>
                            <m:r>
                              <a:rPr lang="de-DE" sz="2000" i="1" spc="-1" dirty="0">
                                <a:latin typeface="Cambria Math" panose="02040503050406030204" pitchFamily="18" charset="0"/>
                              </a:rPr>
                              <m:t>(</m:t>
                            </m:r>
                            <m:sSub>
                              <m:sSubPr>
                                <m:ctrlPr>
                                  <a:rPr lang="de-DE" sz="2000" i="1" spc="-1" dirty="0">
                                    <a:latin typeface="Cambria Math" panose="02040503050406030204" pitchFamily="18" charset="0"/>
                                  </a:rPr>
                                </m:ctrlPr>
                              </m:sSubPr>
                              <m:e>
                                <m:r>
                                  <a:rPr lang="de-DE" sz="2000" i="1" spc="-1" dirty="0">
                                    <a:latin typeface="Cambria Math" panose="02040503050406030204" pitchFamily="18" charset="0"/>
                                  </a:rPr>
                                  <m:t>𝑦</m:t>
                                </m:r>
                              </m:e>
                              <m:sub>
                                <m:r>
                                  <a:rPr lang="de-DE" sz="2000" i="1" spc="-1" dirty="0">
                                    <a:latin typeface="Cambria Math" panose="02040503050406030204" pitchFamily="18" charset="0"/>
                                  </a:rPr>
                                  <m:t>𝑗</m:t>
                                </m:r>
                              </m:sub>
                            </m:sSub>
                            <m:r>
                              <a:rPr lang="de-DE" sz="2000" i="1" spc="-1" dirty="0">
                                <a:latin typeface="Cambria Math" panose="02040503050406030204" pitchFamily="18" charset="0"/>
                              </a:rPr>
                              <m:t>)−1</m:t>
                            </m:r>
                          </m:e>
                        </m:d>
                      </m:e>
                      <m:sup>
                        <m:r>
                          <a:rPr lang="de-DE" sz="2000" b="0" i="1" spc="-1" dirty="0" smtClean="0">
                            <a:latin typeface="Cambria Math" panose="02040503050406030204" pitchFamily="18" charset="0"/>
                          </a:rPr>
                          <m:t>2</m:t>
                        </m:r>
                      </m:sup>
                    </m:sSup>
                    <m:r>
                      <a:rPr lang="de-DE" sz="2000" b="0" i="1" spc="-1" dirty="0" smtClean="0">
                        <a:latin typeface="Cambria Math" panose="02040503050406030204" pitchFamily="18" charset="0"/>
                      </a:rPr>
                      <m:t>+</m:t>
                    </m:r>
                    <m:f>
                      <m:fPr>
                        <m:ctrlPr>
                          <a:rPr lang="de-DE" sz="2000" i="1" spc="-1" dirty="0">
                            <a:latin typeface="Cambria Math" panose="02040503050406030204" pitchFamily="18" charset="0"/>
                          </a:rPr>
                        </m:ctrlPr>
                      </m:fPr>
                      <m:num>
                        <m:r>
                          <a:rPr lang="de-DE" sz="2000" i="1" spc="-1" dirty="0">
                            <a:latin typeface="Cambria Math" panose="02040503050406030204" pitchFamily="18" charset="0"/>
                          </a:rPr>
                          <m:t>1</m:t>
                        </m:r>
                      </m:num>
                      <m:den>
                        <m:r>
                          <a:rPr lang="de-DE" sz="2000" i="1" spc="-1" dirty="0">
                            <a:latin typeface="Cambria Math" panose="02040503050406030204" pitchFamily="18" charset="0"/>
                          </a:rPr>
                          <m:t>2</m:t>
                        </m:r>
                      </m:den>
                    </m:f>
                    <m:sSup>
                      <m:sSupPr>
                        <m:ctrlPr>
                          <a:rPr lang="de-DE" sz="2000" i="1" spc="-1" dirty="0">
                            <a:latin typeface="Cambria Math" panose="02040503050406030204" pitchFamily="18" charset="0"/>
                          </a:rPr>
                        </m:ctrlPr>
                      </m:sSupPr>
                      <m:e>
                        <m:d>
                          <m:dPr>
                            <m:ctrlPr>
                              <a:rPr lang="de-DE" sz="2000" i="1" spc="-1" dirty="0">
                                <a:latin typeface="Cambria Math" panose="02040503050406030204" pitchFamily="18" charset="0"/>
                              </a:rPr>
                            </m:ctrlPr>
                          </m:dPr>
                          <m:e>
                            <m:sSub>
                              <m:sSubPr>
                                <m:ctrlPr>
                                  <a:rPr lang="de-DE" sz="2000" i="1" spc="-1" dirty="0">
                                    <a:latin typeface="Cambria Math" panose="02040503050406030204" pitchFamily="18" charset="0"/>
                                  </a:rPr>
                                </m:ctrlPr>
                              </m:sSubPr>
                              <m:e>
                                <m:r>
                                  <a:rPr lang="de-DE" sz="2000" i="1" spc="-1" dirty="0">
                                    <a:latin typeface="Cambria Math" panose="02040503050406030204" pitchFamily="18" charset="0"/>
                                  </a:rPr>
                                  <m:t>𝐷</m:t>
                                </m:r>
                              </m:e>
                              <m:sub>
                                <m:r>
                                  <a:rPr lang="de-DE" sz="2000" i="1" spc="-1" dirty="0">
                                    <a:latin typeface="Cambria Math" panose="02040503050406030204" pitchFamily="18" charset="0"/>
                                  </a:rPr>
                                  <m:t>𝑌</m:t>
                                </m:r>
                              </m:sub>
                            </m:sSub>
                            <m:r>
                              <a:rPr lang="de-DE" sz="2000" i="1" spc="-1" dirty="0">
                                <a:latin typeface="Cambria Math" panose="02040503050406030204" pitchFamily="18" charset="0"/>
                              </a:rPr>
                              <m:t>(</m:t>
                            </m:r>
                            <m:sSub>
                              <m:sSubPr>
                                <m:ctrlPr>
                                  <a:rPr lang="de-DE" sz="2000" i="1" spc="-1" dirty="0">
                                    <a:latin typeface="Cambria Math" panose="02040503050406030204" pitchFamily="18" charset="0"/>
                                  </a:rPr>
                                </m:ctrlPr>
                              </m:sSubPr>
                              <m:e>
                                <m:r>
                                  <a:rPr lang="de-DE" sz="2000" b="0" i="1" spc="-1" dirty="0" smtClean="0">
                                    <a:latin typeface="Cambria Math" panose="02040503050406030204" pitchFamily="18" charset="0"/>
                                  </a:rPr>
                                  <m:t>𝐺</m:t>
                                </m:r>
                                <m:r>
                                  <a:rPr lang="de-DE" sz="2000" b="0" i="1" spc="-1" dirty="0" smtClean="0">
                                    <a:latin typeface="Cambria Math" panose="02040503050406030204" pitchFamily="18" charset="0"/>
                                  </a:rPr>
                                  <m:t>(</m:t>
                                </m:r>
                                <m:r>
                                  <a:rPr lang="de-DE" sz="2000" b="0" i="1" spc="-1" dirty="0" smtClean="0">
                                    <a:latin typeface="Cambria Math" panose="02040503050406030204" pitchFamily="18" charset="0"/>
                                  </a:rPr>
                                  <m:t>𝑥</m:t>
                                </m:r>
                              </m:e>
                              <m:sub>
                                <m:r>
                                  <a:rPr lang="de-DE" sz="2000" b="0" i="1" spc="-1" dirty="0" smtClean="0">
                                    <a:latin typeface="Cambria Math" panose="02040503050406030204" pitchFamily="18" charset="0"/>
                                  </a:rPr>
                                  <m:t>𝑖</m:t>
                                </m:r>
                              </m:sub>
                            </m:sSub>
                            <m:r>
                              <a:rPr lang="de-DE" sz="2000" b="0" i="1" spc="-1" dirty="0" smtClean="0">
                                <a:latin typeface="Cambria Math" panose="02040503050406030204" pitchFamily="18" charset="0"/>
                              </a:rPr>
                              <m:t>)</m:t>
                            </m:r>
                            <m:r>
                              <a:rPr lang="de-DE" sz="2000" i="1" spc="-1" dirty="0">
                                <a:latin typeface="Cambria Math" panose="02040503050406030204" pitchFamily="18" charset="0"/>
                              </a:rPr>
                              <m:t>)−</m:t>
                            </m:r>
                            <m:r>
                              <a:rPr lang="de-DE" sz="2000" b="0" i="1" spc="-1" dirty="0" smtClean="0">
                                <a:latin typeface="Cambria Math" panose="02040503050406030204" pitchFamily="18" charset="0"/>
                              </a:rPr>
                              <m:t>0</m:t>
                            </m:r>
                          </m:e>
                        </m:d>
                      </m:e>
                      <m:sup>
                        <m:r>
                          <a:rPr lang="de-DE" sz="2000" i="1" spc="-1" dirty="0">
                            <a:latin typeface="Cambria Math" panose="02040503050406030204" pitchFamily="18" charset="0"/>
                          </a:rPr>
                          <m:t>2</m:t>
                        </m:r>
                      </m:sup>
                    </m:sSup>
                  </m:oMath>
                </a14:m>
                <a:r>
                  <a:rPr lang="en-IN" sz="2000" dirty="0"/>
                  <a:t> …(4)</a:t>
                </a:r>
                <a:endParaRPr lang="en-IN" sz="2000" spc="-1" dirty="0">
                  <a:latin typeface="Segoe UI" panose="020B0502040204020203" pitchFamily="34" charset="0"/>
                  <a:cs typeface="Segoe UI" panose="020B0502040204020203" pitchFamily="34" charset="0"/>
                </a:endParaRPr>
              </a:p>
            </p:txBody>
          </p:sp>
        </mc:Choice>
        <mc:Fallback xmlns="">
          <p:sp>
            <p:nvSpPr>
              <p:cNvPr id="135" name="TextBox 134">
                <a:extLst>
                  <a:ext uri="{FF2B5EF4-FFF2-40B4-BE49-F238E27FC236}">
                    <a16:creationId xmlns:a16="http://schemas.microsoft.com/office/drawing/2014/main" id="{1C10CB25-813D-4B0B-8C90-8CA7386FCB48}"/>
                  </a:ext>
                </a:extLst>
              </p:cNvPr>
              <p:cNvSpPr txBox="1">
                <a:spLocks noRot="1" noChangeAspect="1" noMove="1" noResize="1" noEditPoints="1" noAdjustHandles="1" noChangeArrowheads="1" noChangeShapeType="1" noTextEdit="1"/>
              </p:cNvSpPr>
              <p:nvPr/>
            </p:nvSpPr>
            <p:spPr>
              <a:xfrm>
                <a:off x="-390538" y="1344835"/>
                <a:ext cx="7666854" cy="547907"/>
              </a:xfrm>
              <a:prstGeom prst="rect">
                <a:avLst/>
              </a:prstGeom>
              <a:blipFill>
                <a:blip r:embed="rId12"/>
                <a:stretch>
                  <a:fillRect b="-7865"/>
                </a:stretch>
              </a:blipFill>
            </p:spPr>
            <p:txBody>
              <a:bodyPr/>
              <a:lstStyle/>
              <a:p>
                <a:r>
                  <a:rPr lang="en-IN">
                    <a:noFill/>
                  </a:rPr>
                  <a:t> </a:t>
                </a:r>
              </a:p>
            </p:txBody>
          </p:sp>
        </mc:Fallback>
      </mc:AlternateContent>
    </p:spTree>
    <p:extLst>
      <p:ext uri="{BB962C8B-B14F-4D97-AF65-F5344CB8AC3E}">
        <p14:creationId xmlns:p14="http://schemas.microsoft.com/office/powerpoint/2010/main" val="3105938935"/>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a:xfrm>
            <a:off x="1558925" y="123825"/>
            <a:ext cx="10440988" cy="468314"/>
          </a:xfrm>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385011" y="1097280"/>
            <a:ext cx="4783756"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endParaRPr lang="en-IN" dirty="0">
              <a:latin typeface="Segoe UI" panose="020B0502040204020203" pitchFamily="34" charset="0"/>
              <a:ea typeface="Roboto" panose="020B0604020202020204" charset="0"/>
              <a:cs typeface="Segoe UI" panose="020B0502040204020203" pitchFamily="34" charset="0"/>
            </a:endParaRPr>
          </a:p>
        </p:txBody>
      </p:sp>
      <p:sp>
        <p:nvSpPr>
          <p:cNvPr id="9" name="TextBox 8">
            <a:extLst>
              <a:ext uri="{FF2B5EF4-FFF2-40B4-BE49-F238E27FC236}">
                <a16:creationId xmlns:a16="http://schemas.microsoft.com/office/drawing/2014/main" id="{0B98ABA7-3206-4C0E-980E-D42DC40A85FC}"/>
              </a:ext>
            </a:extLst>
          </p:cNvPr>
          <p:cNvSpPr txBox="1"/>
          <p:nvPr/>
        </p:nvSpPr>
        <p:spPr>
          <a:xfrm>
            <a:off x="3704122" y="6031503"/>
            <a:ext cx="4783756" cy="276999"/>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12: Discriminator architecture in </a:t>
            </a:r>
            <a:r>
              <a:rPr lang="en-GB" sz="1200" dirty="0" err="1">
                <a:effectLst/>
                <a:latin typeface="Segoe UI" panose="020B0502040204020203" pitchFamily="34" charset="0"/>
                <a:ea typeface="Roboto" panose="02000000000000000000" pitchFamily="2" charset="0"/>
                <a:cs typeface="Segoe UI" panose="020B0502040204020203" pitchFamily="34" charset="0"/>
              </a:rPr>
              <a:t>CycleGAN</a:t>
            </a:r>
            <a:r>
              <a:rPr lang="en-GB" sz="1200" dirty="0">
                <a:effectLst/>
                <a:latin typeface="Segoe UI" panose="020B0502040204020203" pitchFamily="34" charset="0"/>
                <a:ea typeface="Roboto" panose="02000000000000000000" pitchFamily="2" charset="0"/>
                <a:cs typeface="Segoe UI" panose="020B0502040204020203" pitchFamily="34" charset="0"/>
              </a:rPr>
              <a:t> [3].</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sp>
        <p:nvSpPr>
          <p:cNvPr id="26" name="Textplatzhalter 6">
            <a:extLst>
              <a:ext uri="{FF2B5EF4-FFF2-40B4-BE49-F238E27FC236}">
                <a16:creationId xmlns:a16="http://schemas.microsoft.com/office/drawing/2014/main" id="{39B5D636-F99E-41B9-ACF2-51552200FC53}"/>
              </a:ext>
            </a:extLst>
          </p:cNvPr>
          <p:cNvSpPr txBox="1">
            <a:spLocks/>
          </p:cNvSpPr>
          <p:nvPr/>
        </p:nvSpPr>
        <p:spPr>
          <a:xfrm>
            <a:off x="171002" y="1050875"/>
            <a:ext cx="4783756"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Discriminator Architecture</a:t>
            </a:r>
          </a:p>
        </p:txBody>
      </p:sp>
      <p:sp>
        <p:nvSpPr>
          <p:cNvPr id="28" name="TextBox 27">
            <a:extLst>
              <a:ext uri="{FF2B5EF4-FFF2-40B4-BE49-F238E27FC236}">
                <a16:creationId xmlns:a16="http://schemas.microsoft.com/office/drawing/2014/main" id="{844A82E4-3A52-4E3B-A5A7-2BAC2A83804D}"/>
              </a:ext>
            </a:extLst>
          </p:cNvPr>
          <p:cNvSpPr txBox="1"/>
          <p:nvPr/>
        </p:nvSpPr>
        <p:spPr>
          <a:xfrm>
            <a:off x="213685" y="4713452"/>
            <a:ext cx="1807485" cy="338554"/>
          </a:xfrm>
          <a:prstGeom prst="rect">
            <a:avLst/>
          </a:prstGeom>
          <a:ln>
            <a:solidFill>
              <a:schemeClr val="tx1"/>
            </a:solidFill>
          </a:ln>
          <a:scene3d>
            <a:camera prst="isometricOffAxis1Right"/>
            <a:lightRig rig="threePt" dir="t"/>
          </a:scene3d>
        </p:spPr>
        <p:txBody>
          <a:bodyPr wrap="square" rtlCol="0">
            <a:spAutoFit/>
          </a:bodyPr>
          <a:lstStyle>
            <a:defPPr>
              <a:defRPr lang="de-DE"/>
            </a:defPPr>
            <a:lvl1pPr algn="ctr">
              <a:defRPr sz="1600" b="1" i="1">
                <a:latin typeface="Segoe UI" panose="020B0502040204020203" pitchFamily="34" charset="0"/>
                <a:ea typeface="Roboto" panose="02000000000000000000" pitchFamily="2" charset="0"/>
                <a:cs typeface="Segoe UI" panose="020B0502040204020203" pitchFamily="34" charset="0"/>
              </a:defRPr>
            </a:lvl1pPr>
          </a:lstStyle>
          <a:p>
            <a:r>
              <a:rPr lang="en-IN" b="1" i="1" dirty="0">
                <a:latin typeface="Segoe UI" panose="020B0502040204020203" pitchFamily="34" charset="0"/>
                <a:ea typeface="Roboto" panose="02000000000000000000" pitchFamily="2" charset="0"/>
                <a:cs typeface="Segoe UI" panose="020B0502040204020203" pitchFamily="34" charset="0"/>
              </a:rPr>
              <a:t>256 x 256 x 1</a:t>
            </a:r>
          </a:p>
        </p:txBody>
      </p:sp>
      <p:pic>
        <p:nvPicPr>
          <p:cNvPr id="30" name="Picture 29" descr="Diagram&#10;&#10;Description automatically generated">
            <a:extLst>
              <a:ext uri="{FF2B5EF4-FFF2-40B4-BE49-F238E27FC236}">
                <a16:creationId xmlns:a16="http://schemas.microsoft.com/office/drawing/2014/main" id="{29965082-7BFF-400C-AA47-AE2A3568FBD7}"/>
              </a:ext>
            </a:extLst>
          </p:cNvPr>
          <p:cNvPicPr>
            <a:picLocks/>
          </p:cNvPicPr>
          <p:nvPr/>
        </p:nvPicPr>
        <p:blipFill>
          <a:blip r:embed="rId3"/>
          <a:stretch>
            <a:fillRect/>
          </a:stretch>
        </p:blipFill>
        <p:spPr>
          <a:xfrm>
            <a:off x="65380" y="2383110"/>
            <a:ext cx="1985813" cy="2263317"/>
          </a:xfrm>
          <a:prstGeom prst="rect">
            <a:avLst/>
          </a:prstGeom>
          <a:ln>
            <a:solidFill>
              <a:schemeClr val="tx1"/>
            </a:solidFill>
          </a:ln>
          <a:scene3d>
            <a:camera prst="isometricOffAxis1Right">
              <a:rot lat="1080001" lon="20039998" rev="0"/>
            </a:camera>
            <a:lightRig rig="threePt" dir="t"/>
          </a:scene3d>
        </p:spPr>
      </p:pic>
      <p:sp>
        <p:nvSpPr>
          <p:cNvPr id="71" name="Rectangle 70">
            <a:extLst>
              <a:ext uri="{FF2B5EF4-FFF2-40B4-BE49-F238E27FC236}">
                <a16:creationId xmlns:a16="http://schemas.microsoft.com/office/drawing/2014/main" id="{D2F7D133-BD4D-417A-AE30-C7D2EDF1F33B}"/>
              </a:ext>
            </a:extLst>
          </p:cNvPr>
          <p:cNvSpPr/>
          <p:nvPr/>
        </p:nvSpPr>
        <p:spPr>
          <a:xfrm>
            <a:off x="10636998" y="2786746"/>
            <a:ext cx="1386139" cy="1385264"/>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72" name="Straight Connector 71">
            <a:extLst>
              <a:ext uri="{FF2B5EF4-FFF2-40B4-BE49-F238E27FC236}">
                <a16:creationId xmlns:a16="http://schemas.microsoft.com/office/drawing/2014/main" id="{CD75968B-723D-47E7-9467-E9122DDC9213}"/>
              </a:ext>
            </a:extLst>
          </p:cNvPr>
          <p:cNvCxnSpPr>
            <a:cxnSpLocks/>
          </p:cNvCxnSpPr>
          <p:nvPr/>
        </p:nvCxnSpPr>
        <p:spPr>
          <a:xfrm>
            <a:off x="10960572" y="2795881"/>
            <a:ext cx="0" cy="1376128"/>
          </a:xfrm>
          <a:prstGeom prst="line">
            <a:avLst/>
          </a:prstGeom>
          <a:noFill/>
          <a:ln w="38100" cap="flat" cmpd="sng">
            <a:solidFill>
              <a:srgbClr val="004075"/>
            </a:solidFill>
            <a:prstDash val="solid"/>
            <a:round/>
            <a:headEnd type="none" w="sm" len="sm"/>
            <a:tailEnd type="none" w="sm" len="sm"/>
          </a:ln>
        </p:spPr>
      </p:cxnSp>
      <p:cxnSp>
        <p:nvCxnSpPr>
          <p:cNvPr id="73" name="Straight Connector 72">
            <a:extLst>
              <a:ext uri="{FF2B5EF4-FFF2-40B4-BE49-F238E27FC236}">
                <a16:creationId xmlns:a16="http://schemas.microsoft.com/office/drawing/2014/main" id="{2B4451CB-6356-4357-834D-E87DF9B6EFEA}"/>
              </a:ext>
            </a:extLst>
          </p:cNvPr>
          <p:cNvCxnSpPr>
            <a:cxnSpLocks/>
            <a:stCxn id="71" idx="0"/>
            <a:endCxn id="71" idx="2"/>
          </p:cNvCxnSpPr>
          <p:nvPr/>
        </p:nvCxnSpPr>
        <p:spPr>
          <a:xfrm>
            <a:off x="11330068" y="2786746"/>
            <a:ext cx="0" cy="1385264"/>
          </a:xfrm>
          <a:prstGeom prst="line">
            <a:avLst/>
          </a:prstGeom>
          <a:noFill/>
          <a:ln w="38100" cap="flat" cmpd="sng">
            <a:solidFill>
              <a:srgbClr val="004075"/>
            </a:solidFill>
            <a:prstDash val="solid"/>
            <a:round/>
            <a:headEnd type="none" w="sm" len="sm"/>
            <a:tailEnd type="none" w="sm" len="sm"/>
          </a:ln>
        </p:spPr>
      </p:cxnSp>
      <p:cxnSp>
        <p:nvCxnSpPr>
          <p:cNvPr id="74" name="Straight Connector 73">
            <a:extLst>
              <a:ext uri="{FF2B5EF4-FFF2-40B4-BE49-F238E27FC236}">
                <a16:creationId xmlns:a16="http://schemas.microsoft.com/office/drawing/2014/main" id="{B340EEBE-67B6-48DD-824D-B22EC7427B36}"/>
              </a:ext>
            </a:extLst>
          </p:cNvPr>
          <p:cNvCxnSpPr>
            <a:cxnSpLocks/>
          </p:cNvCxnSpPr>
          <p:nvPr/>
        </p:nvCxnSpPr>
        <p:spPr>
          <a:xfrm flipH="1">
            <a:off x="11674946" y="2795881"/>
            <a:ext cx="2" cy="1376128"/>
          </a:xfrm>
          <a:prstGeom prst="line">
            <a:avLst/>
          </a:prstGeom>
          <a:noFill/>
          <a:ln w="38100" cap="flat" cmpd="sng">
            <a:solidFill>
              <a:srgbClr val="004075"/>
            </a:solidFill>
            <a:prstDash val="solid"/>
            <a:round/>
            <a:headEnd type="none" w="sm" len="sm"/>
            <a:tailEnd type="none" w="sm" len="sm"/>
          </a:ln>
        </p:spPr>
      </p:cxnSp>
      <p:cxnSp>
        <p:nvCxnSpPr>
          <p:cNvPr id="75" name="Straight Connector 74">
            <a:extLst>
              <a:ext uri="{FF2B5EF4-FFF2-40B4-BE49-F238E27FC236}">
                <a16:creationId xmlns:a16="http://schemas.microsoft.com/office/drawing/2014/main" id="{F94DF2E6-F3E4-4B7A-AE47-22EB062F3EE0}"/>
              </a:ext>
            </a:extLst>
          </p:cNvPr>
          <p:cNvCxnSpPr>
            <a:cxnSpLocks/>
          </p:cNvCxnSpPr>
          <p:nvPr/>
        </p:nvCxnSpPr>
        <p:spPr>
          <a:xfrm flipH="1">
            <a:off x="10636998" y="3149983"/>
            <a:ext cx="1386139" cy="0"/>
          </a:xfrm>
          <a:prstGeom prst="line">
            <a:avLst/>
          </a:prstGeom>
          <a:noFill/>
          <a:ln w="38100" cap="flat" cmpd="sng">
            <a:solidFill>
              <a:srgbClr val="004075"/>
            </a:solidFill>
            <a:prstDash val="solid"/>
            <a:round/>
            <a:headEnd type="none" w="sm" len="sm"/>
            <a:tailEnd type="none" w="sm" len="sm"/>
          </a:ln>
        </p:spPr>
      </p:cxnSp>
      <p:cxnSp>
        <p:nvCxnSpPr>
          <p:cNvPr id="76" name="Straight Connector 75">
            <a:extLst>
              <a:ext uri="{FF2B5EF4-FFF2-40B4-BE49-F238E27FC236}">
                <a16:creationId xmlns:a16="http://schemas.microsoft.com/office/drawing/2014/main" id="{E2F0C39E-CC34-48FD-895D-89AAB29DDBFA}"/>
              </a:ext>
            </a:extLst>
          </p:cNvPr>
          <p:cNvCxnSpPr>
            <a:cxnSpLocks/>
            <a:stCxn id="71" idx="3"/>
            <a:endCxn id="71" idx="1"/>
          </p:cNvCxnSpPr>
          <p:nvPr/>
        </p:nvCxnSpPr>
        <p:spPr>
          <a:xfrm flipH="1">
            <a:off x="10636998" y="3479378"/>
            <a:ext cx="1386139" cy="0"/>
          </a:xfrm>
          <a:prstGeom prst="line">
            <a:avLst/>
          </a:prstGeom>
          <a:noFill/>
          <a:ln w="38100" cap="flat" cmpd="sng">
            <a:solidFill>
              <a:srgbClr val="004075"/>
            </a:solidFill>
            <a:prstDash val="solid"/>
            <a:round/>
            <a:headEnd type="none" w="sm" len="sm"/>
            <a:tailEnd type="none" w="sm" len="sm"/>
          </a:ln>
        </p:spPr>
      </p:cxnSp>
      <p:cxnSp>
        <p:nvCxnSpPr>
          <p:cNvPr id="77" name="Straight Connector 76">
            <a:extLst>
              <a:ext uri="{FF2B5EF4-FFF2-40B4-BE49-F238E27FC236}">
                <a16:creationId xmlns:a16="http://schemas.microsoft.com/office/drawing/2014/main" id="{30EABDD0-2B6E-46D5-BE3E-6DA59D823183}"/>
              </a:ext>
            </a:extLst>
          </p:cNvPr>
          <p:cNvCxnSpPr>
            <a:cxnSpLocks/>
          </p:cNvCxnSpPr>
          <p:nvPr/>
        </p:nvCxnSpPr>
        <p:spPr>
          <a:xfrm flipH="1">
            <a:off x="10636998" y="3793450"/>
            <a:ext cx="1386139" cy="0"/>
          </a:xfrm>
          <a:prstGeom prst="line">
            <a:avLst/>
          </a:prstGeom>
          <a:noFill/>
          <a:ln w="38100" cap="flat" cmpd="sng">
            <a:solidFill>
              <a:srgbClr val="004075"/>
            </a:solidFill>
            <a:prstDash val="solid"/>
            <a:round/>
            <a:headEnd type="none" w="sm" len="sm"/>
            <a:tailEnd type="none" w="sm" len="sm"/>
          </a:ln>
        </p:spPr>
      </p:cxnSp>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4F4F7F76-5478-4391-A187-1B9C22E125C3}"/>
                  </a:ext>
                </a:extLst>
              </p:cNvPr>
              <p:cNvSpPr txBox="1"/>
              <p:nvPr/>
            </p:nvSpPr>
            <p:spPr>
              <a:xfrm>
                <a:off x="10561769" y="2426551"/>
                <a:ext cx="1564851"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𝟏𝟔</m:t>
                      </m:r>
                      <m:r>
                        <a:rPr lang="en-IN" sz="1400" b="1" i="1" dirty="0" smtClean="0">
                          <a:latin typeface="Cambria Math" panose="02040503050406030204" pitchFamily="18" charset="0"/>
                          <a:ea typeface="Roboto" panose="02000000000000000000" pitchFamily="2" charset="0"/>
                        </a:rPr>
                        <m:t> × </m:t>
                      </m:r>
                      <m:r>
                        <a:rPr lang="en-IN" sz="1400" b="1" i="1" dirty="0" smtClean="0">
                          <a:latin typeface="Cambria Math" panose="02040503050406030204" pitchFamily="18" charset="0"/>
                          <a:ea typeface="Roboto" panose="02000000000000000000" pitchFamily="2" charset="0"/>
                        </a:rPr>
                        <m:t>𝟏</m:t>
                      </m:r>
                    </m:oMath>
                  </m:oMathPara>
                </a14:m>
                <a:endParaRPr lang="en-IN" sz="1400" b="1" i="1" dirty="0">
                  <a:latin typeface="Segoe UI" panose="020B0502040204020203" pitchFamily="34" charset="0"/>
                  <a:ea typeface="Roboto" panose="02000000000000000000" pitchFamily="2" charset="0"/>
                  <a:cs typeface="Segoe UI" panose="020B0502040204020203" pitchFamily="34" charset="0"/>
                </a:endParaRPr>
              </a:p>
            </p:txBody>
          </p:sp>
        </mc:Choice>
        <mc:Fallback>
          <p:sp>
            <p:nvSpPr>
              <p:cNvPr id="78" name="TextBox 77">
                <a:extLst>
                  <a:ext uri="{FF2B5EF4-FFF2-40B4-BE49-F238E27FC236}">
                    <a16:creationId xmlns:a16="http://schemas.microsoft.com/office/drawing/2014/main" id="{4F4F7F76-5478-4391-A187-1B9C22E125C3}"/>
                  </a:ext>
                </a:extLst>
              </p:cNvPr>
              <p:cNvSpPr txBox="1">
                <a:spLocks noRot="1" noChangeAspect="1" noMove="1" noResize="1" noEditPoints="1" noAdjustHandles="1" noChangeArrowheads="1" noChangeShapeType="1" noTextEdit="1"/>
              </p:cNvSpPr>
              <p:nvPr/>
            </p:nvSpPr>
            <p:spPr>
              <a:xfrm>
                <a:off x="10561769" y="2426551"/>
                <a:ext cx="1564851" cy="307777"/>
              </a:xfrm>
              <a:prstGeom prst="rect">
                <a:avLst/>
              </a:prstGeom>
              <a:blipFill>
                <a:blip r:embed="rId4"/>
                <a:stretch>
                  <a:fillRect/>
                </a:stretch>
              </a:blipFill>
            </p:spPr>
            <p:txBody>
              <a:bodyPr/>
              <a:lstStyle/>
              <a:p>
                <a:r>
                  <a:rPr lang="en-IN">
                    <a:noFill/>
                  </a:rPr>
                  <a:t> </a:t>
                </a:r>
              </a:p>
            </p:txBody>
          </p:sp>
        </mc:Fallback>
      </mc:AlternateContent>
      <p:sp>
        <p:nvSpPr>
          <p:cNvPr id="79" name="TextBox 78">
            <a:extLst>
              <a:ext uri="{FF2B5EF4-FFF2-40B4-BE49-F238E27FC236}">
                <a16:creationId xmlns:a16="http://schemas.microsoft.com/office/drawing/2014/main" id="{5601A961-E2AD-420D-9B29-6C6D625A4D52}"/>
              </a:ext>
            </a:extLst>
          </p:cNvPr>
          <p:cNvSpPr txBox="1"/>
          <p:nvPr/>
        </p:nvSpPr>
        <p:spPr>
          <a:xfrm>
            <a:off x="10690766" y="2859443"/>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80" name="TextBox 79">
            <a:extLst>
              <a:ext uri="{FF2B5EF4-FFF2-40B4-BE49-F238E27FC236}">
                <a16:creationId xmlns:a16="http://schemas.microsoft.com/office/drawing/2014/main" id="{A39F48B7-FEDD-4ACD-96DA-8E7489318441}"/>
              </a:ext>
            </a:extLst>
          </p:cNvPr>
          <p:cNvSpPr txBox="1"/>
          <p:nvPr/>
        </p:nvSpPr>
        <p:spPr>
          <a:xfrm>
            <a:off x="11024151" y="2859443"/>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81" name="TextBox 80">
            <a:extLst>
              <a:ext uri="{FF2B5EF4-FFF2-40B4-BE49-F238E27FC236}">
                <a16:creationId xmlns:a16="http://schemas.microsoft.com/office/drawing/2014/main" id="{6322CDAF-1D77-4CA8-B2CD-37E5C73EA1CA}"/>
              </a:ext>
            </a:extLst>
          </p:cNvPr>
          <p:cNvSpPr txBox="1"/>
          <p:nvPr/>
        </p:nvSpPr>
        <p:spPr>
          <a:xfrm>
            <a:off x="11369028" y="2861694"/>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82" name="TextBox 81">
            <a:extLst>
              <a:ext uri="{FF2B5EF4-FFF2-40B4-BE49-F238E27FC236}">
                <a16:creationId xmlns:a16="http://schemas.microsoft.com/office/drawing/2014/main" id="{72F61693-0C25-4D82-A33D-C4A1D50A96A4}"/>
              </a:ext>
            </a:extLst>
          </p:cNvPr>
          <p:cNvSpPr txBox="1"/>
          <p:nvPr/>
        </p:nvSpPr>
        <p:spPr>
          <a:xfrm>
            <a:off x="11713905" y="2874526"/>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83" name="TextBox 82">
            <a:extLst>
              <a:ext uri="{FF2B5EF4-FFF2-40B4-BE49-F238E27FC236}">
                <a16:creationId xmlns:a16="http://schemas.microsoft.com/office/drawing/2014/main" id="{86D89739-D240-478E-B6E9-06B1BE71FA47}"/>
              </a:ext>
            </a:extLst>
          </p:cNvPr>
          <p:cNvSpPr txBox="1"/>
          <p:nvPr/>
        </p:nvSpPr>
        <p:spPr>
          <a:xfrm>
            <a:off x="10702151" y="3204413"/>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84" name="TextBox 83">
            <a:extLst>
              <a:ext uri="{FF2B5EF4-FFF2-40B4-BE49-F238E27FC236}">
                <a16:creationId xmlns:a16="http://schemas.microsoft.com/office/drawing/2014/main" id="{E220082A-1C24-461C-A147-29CD8AD9AAEE}"/>
              </a:ext>
            </a:extLst>
          </p:cNvPr>
          <p:cNvSpPr txBox="1"/>
          <p:nvPr/>
        </p:nvSpPr>
        <p:spPr>
          <a:xfrm>
            <a:off x="11035536" y="3204413"/>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85" name="TextBox 84">
            <a:extLst>
              <a:ext uri="{FF2B5EF4-FFF2-40B4-BE49-F238E27FC236}">
                <a16:creationId xmlns:a16="http://schemas.microsoft.com/office/drawing/2014/main" id="{945B14CE-8974-4704-B8BF-64402166784C}"/>
              </a:ext>
            </a:extLst>
          </p:cNvPr>
          <p:cNvSpPr txBox="1"/>
          <p:nvPr/>
        </p:nvSpPr>
        <p:spPr>
          <a:xfrm>
            <a:off x="11380413" y="3206664"/>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86" name="TextBox 85">
            <a:extLst>
              <a:ext uri="{FF2B5EF4-FFF2-40B4-BE49-F238E27FC236}">
                <a16:creationId xmlns:a16="http://schemas.microsoft.com/office/drawing/2014/main" id="{5EFBB84F-14AF-4D87-BB8A-66113E186767}"/>
              </a:ext>
            </a:extLst>
          </p:cNvPr>
          <p:cNvSpPr txBox="1"/>
          <p:nvPr/>
        </p:nvSpPr>
        <p:spPr>
          <a:xfrm>
            <a:off x="11725290" y="3219496"/>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87" name="TextBox 86">
            <a:extLst>
              <a:ext uri="{FF2B5EF4-FFF2-40B4-BE49-F238E27FC236}">
                <a16:creationId xmlns:a16="http://schemas.microsoft.com/office/drawing/2014/main" id="{F6999F2F-E056-4E3D-B308-66BE391EFB12}"/>
              </a:ext>
            </a:extLst>
          </p:cNvPr>
          <p:cNvSpPr txBox="1"/>
          <p:nvPr/>
        </p:nvSpPr>
        <p:spPr>
          <a:xfrm>
            <a:off x="10702151" y="3504086"/>
            <a:ext cx="143932" cy="400110"/>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	</a:t>
            </a:r>
          </a:p>
        </p:txBody>
      </p:sp>
      <p:sp>
        <p:nvSpPr>
          <p:cNvPr id="88" name="TextBox 87">
            <a:extLst>
              <a:ext uri="{FF2B5EF4-FFF2-40B4-BE49-F238E27FC236}">
                <a16:creationId xmlns:a16="http://schemas.microsoft.com/office/drawing/2014/main" id="{E0073B2A-3C27-49EA-B3AA-98F217DF9D5F}"/>
              </a:ext>
            </a:extLst>
          </p:cNvPr>
          <p:cNvSpPr txBox="1"/>
          <p:nvPr/>
        </p:nvSpPr>
        <p:spPr>
          <a:xfrm>
            <a:off x="11035536" y="3504086"/>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89" name="TextBox 88">
            <a:extLst>
              <a:ext uri="{FF2B5EF4-FFF2-40B4-BE49-F238E27FC236}">
                <a16:creationId xmlns:a16="http://schemas.microsoft.com/office/drawing/2014/main" id="{1ED80881-077F-4AA4-B26F-31ABE900BF16}"/>
              </a:ext>
            </a:extLst>
          </p:cNvPr>
          <p:cNvSpPr txBox="1"/>
          <p:nvPr/>
        </p:nvSpPr>
        <p:spPr>
          <a:xfrm>
            <a:off x="11380413" y="3506337"/>
            <a:ext cx="143932" cy="246221"/>
          </a:xfrm>
          <a:prstGeom prst="rect">
            <a:avLst/>
          </a:prstGeom>
          <a:noFill/>
        </p:spPr>
        <p:txBody>
          <a:bodyPr wrap="square" rtlCol="0">
            <a:spAutoFit/>
          </a:bodyPr>
          <a:lstStyle/>
          <a:p>
            <a:pPr algn="just"/>
            <a:r>
              <a:rPr lang="en-IN" sz="1000" b="1" dirty="0">
                <a:solidFill>
                  <a:srgbClr val="00B050"/>
                </a:solidFill>
                <a:latin typeface="Segoe UI" panose="020B0502040204020203" pitchFamily="34" charset="0"/>
                <a:ea typeface="Roboto" panose="02000000000000000000" pitchFamily="2" charset="0"/>
                <a:cs typeface="Segoe UI" panose="020B0502040204020203" pitchFamily="34" charset="0"/>
              </a:rPr>
              <a:t>1</a:t>
            </a:r>
          </a:p>
        </p:txBody>
      </p:sp>
      <p:sp>
        <p:nvSpPr>
          <p:cNvPr id="90" name="TextBox 89">
            <a:extLst>
              <a:ext uri="{FF2B5EF4-FFF2-40B4-BE49-F238E27FC236}">
                <a16:creationId xmlns:a16="http://schemas.microsoft.com/office/drawing/2014/main" id="{A95F7FF7-2D7D-4C85-A8C3-8D9AF6012EAE}"/>
              </a:ext>
            </a:extLst>
          </p:cNvPr>
          <p:cNvSpPr txBox="1"/>
          <p:nvPr/>
        </p:nvSpPr>
        <p:spPr>
          <a:xfrm>
            <a:off x="11725290" y="3519169"/>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91" name="TextBox 90">
            <a:extLst>
              <a:ext uri="{FF2B5EF4-FFF2-40B4-BE49-F238E27FC236}">
                <a16:creationId xmlns:a16="http://schemas.microsoft.com/office/drawing/2014/main" id="{2B99CAA3-9F2E-467D-BDA5-199840B368D4}"/>
              </a:ext>
            </a:extLst>
          </p:cNvPr>
          <p:cNvSpPr txBox="1"/>
          <p:nvPr/>
        </p:nvSpPr>
        <p:spPr>
          <a:xfrm>
            <a:off x="10702151" y="3841411"/>
            <a:ext cx="143932" cy="400110"/>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	</a:t>
            </a:r>
          </a:p>
        </p:txBody>
      </p:sp>
      <p:sp>
        <p:nvSpPr>
          <p:cNvPr id="92" name="TextBox 91">
            <a:extLst>
              <a:ext uri="{FF2B5EF4-FFF2-40B4-BE49-F238E27FC236}">
                <a16:creationId xmlns:a16="http://schemas.microsoft.com/office/drawing/2014/main" id="{A1AA398E-3261-458C-8124-2E91C8B4771F}"/>
              </a:ext>
            </a:extLst>
          </p:cNvPr>
          <p:cNvSpPr txBox="1"/>
          <p:nvPr/>
        </p:nvSpPr>
        <p:spPr>
          <a:xfrm>
            <a:off x="11044616" y="3843662"/>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93" name="TextBox 92">
            <a:extLst>
              <a:ext uri="{FF2B5EF4-FFF2-40B4-BE49-F238E27FC236}">
                <a16:creationId xmlns:a16="http://schemas.microsoft.com/office/drawing/2014/main" id="{2B3C1500-9CED-48D6-8B70-B6289C40B6D9}"/>
              </a:ext>
            </a:extLst>
          </p:cNvPr>
          <p:cNvSpPr txBox="1"/>
          <p:nvPr/>
        </p:nvSpPr>
        <p:spPr>
          <a:xfrm>
            <a:off x="11388813" y="3851266"/>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94" name="TextBox 93">
            <a:extLst>
              <a:ext uri="{FF2B5EF4-FFF2-40B4-BE49-F238E27FC236}">
                <a16:creationId xmlns:a16="http://schemas.microsoft.com/office/drawing/2014/main" id="{1276CA1F-A124-4EF7-82A6-D1EB978DA89E}"/>
              </a:ext>
            </a:extLst>
          </p:cNvPr>
          <p:cNvSpPr txBox="1"/>
          <p:nvPr/>
        </p:nvSpPr>
        <p:spPr>
          <a:xfrm>
            <a:off x="11731642" y="3857938"/>
            <a:ext cx="143932" cy="246221"/>
          </a:xfrm>
          <a:prstGeom prst="rect">
            <a:avLst/>
          </a:prstGeom>
          <a:noFill/>
        </p:spPr>
        <p:txBody>
          <a:bodyPr wrap="square" rtlCol="0">
            <a:spAutoFit/>
          </a:bodyPr>
          <a:lstStyle/>
          <a:p>
            <a:pPr algn="just"/>
            <a:r>
              <a:rPr lang="en-IN" sz="1000" b="1" dirty="0">
                <a:solidFill>
                  <a:srgbClr val="FF0000"/>
                </a:solidFill>
                <a:latin typeface="Segoe UI" panose="020B0502040204020203" pitchFamily="34" charset="0"/>
                <a:ea typeface="Roboto" panose="02000000000000000000" pitchFamily="2" charset="0"/>
                <a:cs typeface="Segoe UI" panose="020B0502040204020203" pitchFamily="34" charset="0"/>
              </a:rPr>
              <a:t>0</a:t>
            </a:r>
          </a:p>
        </p:txBody>
      </p:sp>
      <p:sp>
        <p:nvSpPr>
          <p:cNvPr id="95" name="TextBox 94">
            <a:extLst>
              <a:ext uri="{FF2B5EF4-FFF2-40B4-BE49-F238E27FC236}">
                <a16:creationId xmlns:a16="http://schemas.microsoft.com/office/drawing/2014/main" id="{9182C5B0-8BFC-4ED8-99A9-BE22C6593397}"/>
              </a:ext>
            </a:extLst>
          </p:cNvPr>
          <p:cNvSpPr txBox="1"/>
          <p:nvPr/>
        </p:nvSpPr>
        <p:spPr>
          <a:xfrm rot="10800000">
            <a:off x="10153168" y="2789193"/>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sp>
        <p:nvSpPr>
          <p:cNvPr id="96" name="TextBox 95">
            <a:extLst>
              <a:ext uri="{FF2B5EF4-FFF2-40B4-BE49-F238E27FC236}">
                <a16:creationId xmlns:a16="http://schemas.microsoft.com/office/drawing/2014/main" id="{4D496AF4-E52D-488C-B3FE-FFF559EE1AF1}"/>
              </a:ext>
            </a:extLst>
          </p:cNvPr>
          <p:cNvSpPr txBox="1"/>
          <p:nvPr/>
        </p:nvSpPr>
        <p:spPr>
          <a:xfrm rot="5400000">
            <a:off x="11669374" y="4182465"/>
            <a:ext cx="526106" cy="584775"/>
          </a:xfrm>
          <a:prstGeom prst="rect">
            <a:avLst/>
          </a:prstGeom>
          <a:noFill/>
        </p:spPr>
        <p:txBody>
          <a:bodyPr wrap="square" rtlCol="0">
            <a:spAutoFit/>
          </a:bodyPr>
          <a:lstStyle/>
          <a:p>
            <a:pPr algn="ctr"/>
            <a:r>
              <a:rPr lang="en-IN" sz="3200" dirty="0">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B1AF8B14-4144-41A8-9A1B-DC39A9381252}"/>
              </a:ext>
            </a:extLst>
          </p:cNvPr>
          <p:cNvSpPr/>
          <p:nvPr/>
        </p:nvSpPr>
        <p:spPr>
          <a:xfrm>
            <a:off x="703278" y="2676336"/>
            <a:ext cx="886691" cy="941334"/>
          </a:xfrm>
          <a:prstGeom prst="rect">
            <a:avLst/>
          </a:prstGeom>
          <a:noFill/>
          <a:ln w="28575">
            <a:solidFill>
              <a:srgbClr val="FF0000"/>
            </a:solidFill>
          </a:ln>
          <a:scene3d>
            <a:camera prst="isometricOffAxis1Right">
              <a:rot lat="1080001" lon="2003999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cxnSp>
        <p:nvCxnSpPr>
          <p:cNvPr id="16" name="Straight Arrow Connector 15">
            <a:extLst>
              <a:ext uri="{FF2B5EF4-FFF2-40B4-BE49-F238E27FC236}">
                <a16:creationId xmlns:a16="http://schemas.microsoft.com/office/drawing/2014/main" id="{30D53B00-0B57-4854-A3E0-81C15D17EFCB}"/>
              </a:ext>
            </a:extLst>
          </p:cNvPr>
          <p:cNvCxnSpPr>
            <a:cxnSpLocks/>
            <a:endCxn id="83" idx="1"/>
          </p:cNvCxnSpPr>
          <p:nvPr/>
        </p:nvCxnSpPr>
        <p:spPr>
          <a:xfrm>
            <a:off x="1654415" y="2680725"/>
            <a:ext cx="9047736" cy="646799"/>
          </a:xfrm>
          <a:prstGeom prst="straightConnector1">
            <a:avLst/>
          </a:prstGeom>
          <a:ln w="28575">
            <a:solidFill>
              <a:srgbClr val="F5A1A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93F49AC-1CBA-415E-A891-5E7AA50CAC16}"/>
              </a:ext>
            </a:extLst>
          </p:cNvPr>
          <p:cNvCxnSpPr>
            <a:cxnSpLocks/>
            <a:endCxn id="83" idx="1"/>
          </p:cNvCxnSpPr>
          <p:nvPr/>
        </p:nvCxnSpPr>
        <p:spPr>
          <a:xfrm flipV="1">
            <a:off x="1654415" y="3327524"/>
            <a:ext cx="9047736" cy="216132"/>
          </a:xfrm>
          <a:prstGeom prst="straightConnector1">
            <a:avLst/>
          </a:prstGeom>
          <a:ln w="28575">
            <a:solidFill>
              <a:srgbClr val="F5A1A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283243C-1047-4D2F-A487-D342D8007960}"/>
              </a:ext>
            </a:extLst>
          </p:cNvPr>
          <p:cNvCxnSpPr>
            <a:cxnSpLocks/>
            <a:endCxn id="83" idx="1"/>
          </p:cNvCxnSpPr>
          <p:nvPr/>
        </p:nvCxnSpPr>
        <p:spPr>
          <a:xfrm flipV="1">
            <a:off x="839768" y="3327524"/>
            <a:ext cx="9862383" cy="357194"/>
          </a:xfrm>
          <a:prstGeom prst="straightConnector1">
            <a:avLst/>
          </a:prstGeom>
          <a:ln w="28575">
            <a:solidFill>
              <a:srgbClr val="F5A1A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0925B2B-2B42-4353-8EA0-F8ADC01470D7}"/>
              </a:ext>
            </a:extLst>
          </p:cNvPr>
          <p:cNvCxnSpPr>
            <a:cxnSpLocks/>
            <a:endCxn id="83" idx="1"/>
          </p:cNvCxnSpPr>
          <p:nvPr/>
        </p:nvCxnSpPr>
        <p:spPr>
          <a:xfrm>
            <a:off x="825740" y="2810941"/>
            <a:ext cx="9876411" cy="516583"/>
          </a:xfrm>
          <a:prstGeom prst="straightConnector1">
            <a:avLst/>
          </a:prstGeom>
          <a:ln w="28575">
            <a:solidFill>
              <a:srgbClr val="F5A1A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292D3D60-82E2-4465-B053-5A90BCC13D8E}"/>
              </a:ext>
            </a:extLst>
          </p:cNvPr>
          <p:cNvSpPr/>
          <p:nvPr/>
        </p:nvSpPr>
        <p:spPr>
          <a:xfrm>
            <a:off x="2516420" y="1813471"/>
            <a:ext cx="810714" cy="3261091"/>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cxnSp>
        <p:nvCxnSpPr>
          <p:cNvPr id="127" name="Straight Arrow Connector 126">
            <a:extLst>
              <a:ext uri="{FF2B5EF4-FFF2-40B4-BE49-F238E27FC236}">
                <a16:creationId xmlns:a16="http://schemas.microsoft.com/office/drawing/2014/main" id="{545E46EE-0791-428E-8132-C100C57CF705}"/>
              </a:ext>
            </a:extLst>
          </p:cNvPr>
          <p:cNvCxnSpPr>
            <a:cxnSpLocks/>
          </p:cNvCxnSpPr>
          <p:nvPr/>
        </p:nvCxnSpPr>
        <p:spPr>
          <a:xfrm>
            <a:off x="1974797" y="3355307"/>
            <a:ext cx="541623" cy="0"/>
          </a:xfrm>
          <a:prstGeom prst="straightConnector1">
            <a:avLst/>
          </a:prstGeom>
          <a:noFill/>
          <a:ln w="76200" cap="flat" cmpd="sng">
            <a:solidFill>
              <a:srgbClr val="004075"/>
            </a:solidFill>
            <a:prstDash val="solid"/>
            <a:round/>
            <a:headEnd type="none" w="med" len="med"/>
            <a:tailEnd type="triangle" w="med" len="med"/>
          </a:ln>
        </p:spPr>
      </p:cxnSp>
      <p:sp>
        <p:nvSpPr>
          <p:cNvPr id="129" name="TextBox 128">
            <a:extLst>
              <a:ext uri="{FF2B5EF4-FFF2-40B4-BE49-F238E27FC236}">
                <a16:creationId xmlns:a16="http://schemas.microsoft.com/office/drawing/2014/main" id="{30A328E8-E49F-44C4-807D-20477F5EA7CE}"/>
              </a:ext>
            </a:extLst>
          </p:cNvPr>
          <p:cNvSpPr txBox="1"/>
          <p:nvPr/>
        </p:nvSpPr>
        <p:spPr>
          <a:xfrm rot="16200000">
            <a:off x="1275081" y="3178001"/>
            <a:ext cx="3261090" cy="646331"/>
          </a:xfrm>
          <a:prstGeom prst="rect">
            <a:avLst/>
          </a:prstGeom>
          <a:noFill/>
        </p:spPr>
        <p:txBody>
          <a:bodyPr wrap="square" rtlCol="0">
            <a:spAutoFit/>
          </a:bodyPr>
          <a:lstStyle/>
          <a:p>
            <a:pPr algn="ctr"/>
            <a:r>
              <a:rPr lang="en-IN" i="1" dirty="0">
                <a:latin typeface="Segoe UI" panose="020B0502040204020203" pitchFamily="34" charset="0"/>
                <a:ea typeface="Roboto" panose="02000000000000000000" pitchFamily="2" charset="0"/>
                <a:cs typeface="Segoe UI" panose="020B0502040204020203" pitchFamily="34" charset="0"/>
              </a:rPr>
              <a:t>Convolution Layer,  </a:t>
            </a:r>
          </a:p>
          <a:p>
            <a:pPr algn="ctr"/>
            <a:r>
              <a:rPr lang="en-IN" i="1" dirty="0">
                <a:latin typeface="Segoe UI" panose="020B0502040204020203" pitchFamily="34" charset="0"/>
                <a:ea typeface="Roboto" panose="02000000000000000000" pitchFamily="2" charset="0"/>
                <a:cs typeface="Segoe UI" panose="020B0502040204020203" pitchFamily="34" charset="0"/>
              </a:rPr>
              <a:t>Leaky </a:t>
            </a:r>
            <a:r>
              <a:rPr lang="en-IN" i="1" dirty="0" err="1">
                <a:latin typeface="Segoe UI" panose="020B0502040204020203" pitchFamily="34" charset="0"/>
                <a:ea typeface="Roboto" panose="02000000000000000000" pitchFamily="2" charset="0"/>
                <a:cs typeface="Segoe UI" panose="020B0502040204020203" pitchFamily="34" charset="0"/>
              </a:rPr>
              <a:t>ReLU</a:t>
            </a:r>
            <a:r>
              <a:rPr lang="en-IN" i="1" dirty="0">
                <a:latin typeface="Segoe UI" panose="020B0502040204020203" pitchFamily="34" charset="0"/>
                <a:ea typeface="Roboto" panose="02000000000000000000" pitchFamily="2" charset="0"/>
                <a:cs typeface="Segoe UI" panose="020B0502040204020203" pitchFamily="34" charset="0"/>
              </a:rPr>
              <a:t>(0.2) </a:t>
            </a:r>
            <a:r>
              <a:rPr lang="en-IN" b="1" i="1" dirty="0">
                <a:solidFill>
                  <a:srgbClr val="00B050"/>
                </a:solidFill>
                <a:latin typeface="Segoe UI" panose="020B0502040204020203" pitchFamily="34" charset="0"/>
                <a:ea typeface="Roboto" panose="02000000000000000000" pitchFamily="2" charset="0"/>
                <a:cs typeface="Segoe UI" panose="020B0502040204020203" pitchFamily="34" charset="0"/>
              </a:rPr>
              <a:t>64</a:t>
            </a:r>
            <a:r>
              <a:rPr lang="en-IN" i="1" dirty="0">
                <a:latin typeface="Segoe UI" panose="020B0502040204020203" pitchFamily="34" charset="0"/>
                <a:ea typeface="Roboto" panose="02000000000000000000" pitchFamily="2" charset="0"/>
                <a:cs typeface="Segoe UI" panose="020B0502040204020203" pitchFamily="34" charset="0"/>
              </a:rPr>
              <a:t>, 4x4, 2</a:t>
            </a:r>
          </a:p>
        </p:txBody>
      </p:sp>
      <p:sp>
        <p:nvSpPr>
          <p:cNvPr id="130" name="Rectangle 129">
            <a:extLst>
              <a:ext uri="{FF2B5EF4-FFF2-40B4-BE49-F238E27FC236}">
                <a16:creationId xmlns:a16="http://schemas.microsoft.com/office/drawing/2014/main" id="{037FD3ED-EB0D-44D5-B38B-179AB7A3855A}"/>
              </a:ext>
            </a:extLst>
          </p:cNvPr>
          <p:cNvSpPr/>
          <p:nvPr/>
        </p:nvSpPr>
        <p:spPr>
          <a:xfrm>
            <a:off x="3902866" y="1846282"/>
            <a:ext cx="810714" cy="3261091"/>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131" name="TextBox 130">
            <a:extLst>
              <a:ext uri="{FF2B5EF4-FFF2-40B4-BE49-F238E27FC236}">
                <a16:creationId xmlns:a16="http://schemas.microsoft.com/office/drawing/2014/main" id="{073B4D90-214E-4F3E-971B-3A40EFA49E8B}"/>
              </a:ext>
            </a:extLst>
          </p:cNvPr>
          <p:cNvSpPr txBox="1"/>
          <p:nvPr/>
        </p:nvSpPr>
        <p:spPr>
          <a:xfrm rot="16200000">
            <a:off x="2672374" y="3199025"/>
            <a:ext cx="3261090" cy="646331"/>
          </a:xfrm>
          <a:prstGeom prst="rect">
            <a:avLst/>
          </a:prstGeom>
          <a:noFill/>
          <a:ln>
            <a:solidFill>
              <a:schemeClr val="tx1"/>
            </a:solidFill>
            <a:prstDash val="sysDash"/>
          </a:ln>
        </p:spPr>
        <p:txBody>
          <a:bodyPr wrap="square" rtlCol="0">
            <a:spAutoFit/>
          </a:bodyPr>
          <a:lstStyle/>
          <a:p>
            <a:pPr algn="ctr"/>
            <a:r>
              <a:rPr lang="en-IN" i="1" dirty="0">
                <a:latin typeface="Segoe UI" panose="020B0502040204020203" pitchFamily="34" charset="0"/>
                <a:ea typeface="Roboto" panose="02000000000000000000" pitchFamily="2" charset="0"/>
                <a:cs typeface="Segoe UI" panose="020B0502040204020203" pitchFamily="34" charset="0"/>
              </a:rPr>
              <a:t>Conv. Inst. Norm. </a:t>
            </a:r>
          </a:p>
          <a:p>
            <a:pPr algn="ctr"/>
            <a:r>
              <a:rPr lang="en-IN" i="1" dirty="0">
                <a:latin typeface="Segoe UI" panose="020B0502040204020203" pitchFamily="34" charset="0"/>
                <a:ea typeface="Roboto" panose="02000000000000000000" pitchFamily="2" charset="0"/>
                <a:cs typeface="Segoe UI" panose="020B0502040204020203" pitchFamily="34" charset="0"/>
              </a:rPr>
              <a:t>Leaky </a:t>
            </a:r>
            <a:r>
              <a:rPr lang="en-IN" i="1" dirty="0" err="1">
                <a:latin typeface="Segoe UI" panose="020B0502040204020203" pitchFamily="34" charset="0"/>
                <a:ea typeface="Roboto" panose="02000000000000000000" pitchFamily="2" charset="0"/>
                <a:cs typeface="Segoe UI" panose="020B0502040204020203" pitchFamily="34" charset="0"/>
              </a:rPr>
              <a:t>ReLU</a:t>
            </a:r>
            <a:r>
              <a:rPr lang="en-IN" i="1" dirty="0">
                <a:latin typeface="Segoe UI" panose="020B0502040204020203" pitchFamily="34" charset="0"/>
                <a:ea typeface="Roboto" panose="02000000000000000000" pitchFamily="2" charset="0"/>
                <a:cs typeface="Segoe UI" panose="020B0502040204020203" pitchFamily="34" charset="0"/>
              </a:rPr>
              <a:t>(0.2) </a:t>
            </a:r>
            <a:r>
              <a:rPr lang="en-IN" b="1" i="1" dirty="0">
                <a:solidFill>
                  <a:srgbClr val="00B050"/>
                </a:solidFill>
                <a:latin typeface="Segoe UI" panose="020B0502040204020203" pitchFamily="34" charset="0"/>
                <a:ea typeface="Roboto" panose="02000000000000000000" pitchFamily="2" charset="0"/>
                <a:cs typeface="Segoe UI" panose="020B0502040204020203" pitchFamily="34" charset="0"/>
              </a:rPr>
              <a:t>128</a:t>
            </a:r>
            <a:r>
              <a:rPr lang="en-IN" i="1" dirty="0">
                <a:latin typeface="Segoe UI" panose="020B0502040204020203" pitchFamily="34" charset="0"/>
                <a:ea typeface="Roboto" panose="02000000000000000000" pitchFamily="2" charset="0"/>
                <a:cs typeface="Segoe UI" panose="020B0502040204020203" pitchFamily="34" charset="0"/>
              </a:rPr>
              <a:t>, 4x4, 2</a:t>
            </a:r>
          </a:p>
        </p:txBody>
      </p:sp>
      <p:sp>
        <p:nvSpPr>
          <p:cNvPr id="132" name="Rectangle 131">
            <a:extLst>
              <a:ext uri="{FF2B5EF4-FFF2-40B4-BE49-F238E27FC236}">
                <a16:creationId xmlns:a16="http://schemas.microsoft.com/office/drawing/2014/main" id="{5CB65DDD-6294-470B-8579-20DD7B7EF87E}"/>
              </a:ext>
            </a:extLst>
          </p:cNvPr>
          <p:cNvSpPr/>
          <p:nvPr/>
        </p:nvSpPr>
        <p:spPr>
          <a:xfrm>
            <a:off x="5240080" y="1846282"/>
            <a:ext cx="810714" cy="3261091"/>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133" name="TextBox 132">
            <a:extLst>
              <a:ext uri="{FF2B5EF4-FFF2-40B4-BE49-F238E27FC236}">
                <a16:creationId xmlns:a16="http://schemas.microsoft.com/office/drawing/2014/main" id="{37587AE1-3AC9-475B-9630-2F537E44F4E2}"/>
              </a:ext>
            </a:extLst>
          </p:cNvPr>
          <p:cNvSpPr txBox="1"/>
          <p:nvPr/>
        </p:nvSpPr>
        <p:spPr>
          <a:xfrm rot="16200000">
            <a:off x="3922839" y="3206050"/>
            <a:ext cx="3280813" cy="646331"/>
          </a:xfrm>
          <a:prstGeom prst="rect">
            <a:avLst/>
          </a:prstGeom>
          <a:noFill/>
          <a:ln>
            <a:solidFill>
              <a:schemeClr val="tx1"/>
            </a:solidFill>
            <a:prstDash val="sysDash"/>
          </a:ln>
        </p:spPr>
        <p:txBody>
          <a:bodyPr wrap="square" rtlCol="0">
            <a:spAutoFit/>
          </a:bodyPr>
          <a:lstStyle/>
          <a:p>
            <a:pPr algn="ctr"/>
            <a:r>
              <a:rPr lang="en-IN" i="1" dirty="0">
                <a:latin typeface="Segoe UI" panose="020B0502040204020203" pitchFamily="34" charset="0"/>
                <a:ea typeface="Roboto" panose="02000000000000000000" pitchFamily="2" charset="0"/>
                <a:cs typeface="Segoe UI" panose="020B0502040204020203" pitchFamily="34" charset="0"/>
              </a:rPr>
              <a:t>Conv. Inst. Norm. </a:t>
            </a:r>
          </a:p>
          <a:p>
            <a:pPr algn="ctr"/>
            <a:r>
              <a:rPr lang="en-IN" i="1" dirty="0">
                <a:latin typeface="Segoe UI" panose="020B0502040204020203" pitchFamily="34" charset="0"/>
                <a:ea typeface="Roboto" panose="02000000000000000000" pitchFamily="2" charset="0"/>
                <a:cs typeface="Segoe UI" panose="020B0502040204020203" pitchFamily="34" charset="0"/>
              </a:rPr>
              <a:t>Leaky </a:t>
            </a:r>
            <a:r>
              <a:rPr lang="en-IN" i="1" dirty="0" err="1">
                <a:latin typeface="Segoe UI" panose="020B0502040204020203" pitchFamily="34" charset="0"/>
                <a:ea typeface="Roboto" panose="02000000000000000000" pitchFamily="2" charset="0"/>
                <a:cs typeface="Segoe UI" panose="020B0502040204020203" pitchFamily="34" charset="0"/>
              </a:rPr>
              <a:t>ReLU</a:t>
            </a:r>
            <a:r>
              <a:rPr lang="en-IN" i="1" dirty="0">
                <a:latin typeface="Segoe UI" panose="020B0502040204020203" pitchFamily="34" charset="0"/>
                <a:ea typeface="Roboto" panose="02000000000000000000" pitchFamily="2" charset="0"/>
                <a:cs typeface="Segoe UI" panose="020B0502040204020203" pitchFamily="34" charset="0"/>
              </a:rPr>
              <a:t>(0.2) </a:t>
            </a:r>
            <a:r>
              <a:rPr lang="en-IN" b="1" i="1" dirty="0">
                <a:solidFill>
                  <a:srgbClr val="00B050"/>
                </a:solidFill>
                <a:latin typeface="Segoe UI" panose="020B0502040204020203" pitchFamily="34" charset="0"/>
                <a:ea typeface="Roboto" panose="02000000000000000000" pitchFamily="2" charset="0"/>
                <a:cs typeface="Segoe UI" panose="020B0502040204020203" pitchFamily="34" charset="0"/>
              </a:rPr>
              <a:t>256</a:t>
            </a:r>
            <a:r>
              <a:rPr lang="en-IN" i="1" dirty="0">
                <a:latin typeface="Segoe UI" panose="020B0502040204020203" pitchFamily="34" charset="0"/>
                <a:ea typeface="Roboto" panose="02000000000000000000" pitchFamily="2" charset="0"/>
                <a:cs typeface="Segoe UI" panose="020B0502040204020203" pitchFamily="34" charset="0"/>
              </a:rPr>
              <a:t>, 4x4, 2</a:t>
            </a:r>
          </a:p>
        </p:txBody>
      </p:sp>
      <p:cxnSp>
        <p:nvCxnSpPr>
          <p:cNvPr id="134" name="Straight Arrow Connector 133">
            <a:extLst>
              <a:ext uri="{FF2B5EF4-FFF2-40B4-BE49-F238E27FC236}">
                <a16:creationId xmlns:a16="http://schemas.microsoft.com/office/drawing/2014/main" id="{170CE51F-F27D-46DC-8FC9-C9FF86CDC506}"/>
              </a:ext>
            </a:extLst>
          </p:cNvPr>
          <p:cNvCxnSpPr>
            <a:cxnSpLocks/>
          </p:cNvCxnSpPr>
          <p:nvPr/>
        </p:nvCxnSpPr>
        <p:spPr>
          <a:xfrm>
            <a:off x="3327134" y="3389018"/>
            <a:ext cx="541623" cy="0"/>
          </a:xfrm>
          <a:prstGeom prst="straightConnector1">
            <a:avLst/>
          </a:prstGeom>
          <a:noFill/>
          <a:ln w="76200" cap="flat" cmpd="sng">
            <a:solidFill>
              <a:srgbClr val="004075"/>
            </a:solidFill>
            <a:prstDash val="solid"/>
            <a:round/>
            <a:headEnd type="none" w="med" len="med"/>
            <a:tailEnd type="triangle" w="med" len="med"/>
          </a:ln>
        </p:spPr>
      </p:cxnSp>
      <p:cxnSp>
        <p:nvCxnSpPr>
          <p:cNvPr id="135" name="Straight Arrow Connector 134">
            <a:extLst>
              <a:ext uri="{FF2B5EF4-FFF2-40B4-BE49-F238E27FC236}">
                <a16:creationId xmlns:a16="http://schemas.microsoft.com/office/drawing/2014/main" id="{57199388-8C02-4A3F-BF89-26AA900D831C}"/>
              </a:ext>
            </a:extLst>
          </p:cNvPr>
          <p:cNvCxnSpPr>
            <a:cxnSpLocks/>
          </p:cNvCxnSpPr>
          <p:nvPr/>
        </p:nvCxnSpPr>
        <p:spPr>
          <a:xfrm>
            <a:off x="4679199" y="3386790"/>
            <a:ext cx="583041" cy="0"/>
          </a:xfrm>
          <a:prstGeom prst="straightConnector1">
            <a:avLst/>
          </a:prstGeom>
          <a:noFill/>
          <a:ln w="76200" cap="flat" cmpd="sng">
            <a:solidFill>
              <a:srgbClr val="004075"/>
            </a:solidFill>
            <a:prstDash val="solid"/>
            <a:round/>
            <a:headEnd type="none" w="med" len="med"/>
            <a:tailEnd type="triangle" w="med" len="med"/>
          </a:ln>
        </p:spPr>
      </p:cxnSp>
      <p:sp>
        <p:nvSpPr>
          <p:cNvPr id="136" name="Rectangle 135">
            <a:extLst>
              <a:ext uri="{FF2B5EF4-FFF2-40B4-BE49-F238E27FC236}">
                <a16:creationId xmlns:a16="http://schemas.microsoft.com/office/drawing/2014/main" id="{4EF49F88-79ED-4D43-A8EB-DEDF48CA9BE3}"/>
              </a:ext>
            </a:extLst>
          </p:cNvPr>
          <p:cNvSpPr/>
          <p:nvPr/>
        </p:nvSpPr>
        <p:spPr>
          <a:xfrm>
            <a:off x="6639432" y="1855481"/>
            <a:ext cx="810714" cy="3261091"/>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137" name="TextBox 136">
            <a:extLst>
              <a:ext uri="{FF2B5EF4-FFF2-40B4-BE49-F238E27FC236}">
                <a16:creationId xmlns:a16="http://schemas.microsoft.com/office/drawing/2014/main" id="{49FF7B9F-9659-48D8-991D-A9CD3A2A2741}"/>
              </a:ext>
            </a:extLst>
          </p:cNvPr>
          <p:cNvSpPr txBox="1"/>
          <p:nvPr/>
        </p:nvSpPr>
        <p:spPr>
          <a:xfrm rot="16200000">
            <a:off x="5322191" y="3215249"/>
            <a:ext cx="3280813" cy="646331"/>
          </a:xfrm>
          <a:prstGeom prst="rect">
            <a:avLst/>
          </a:prstGeom>
          <a:noFill/>
        </p:spPr>
        <p:txBody>
          <a:bodyPr wrap="square" rtlCol="0">
            <a:spAutoFit/>
          </a:bodyPr>
          <a:lstStyle/>
          <a:p>
            <a:pPr algn="ctr"/>
            <a:r>
              <a:rPr lang="en-IN" i="1" dirty="0">
                <a:latin typeface="Segoe UI" panose="020B0502040204020203" pitchFamily="34" charset="0"/>
                <a:ea typeface="Roboto" panose="02000000000000000000" pitchFamily="2" charset="0"/>
                <a:cs typeface="Segoe UI" panose="020B0502040204020203" pitchFamily="34" charset="0"/>
              </a:rPr>
              <a:t>Conv. Inst. Norm. </a:t>
            </a:r>
          </a:p>
          <a:p>
            <a:pPr algn="ctr"/>
            <a:r>
              <a:rPr lang="en-IN" i="1" dirty="0">
                <a:latin typeface="Segoe UI" panose="020B0502040204020203" pitchFamily="34" charset="0"/>
                <a:ea typeface="Roboto" panose="02000000000000000000" pitchFamily="2" charset="0"/>
                <a:cs typeface="Segoe UI" panose="020B0502040204020203" pitchFamily="34" charset="0"/>
              </a:rPr>
              <a:t>Leaky </a:t>
            </a:r>
            <a:r>
              <a:rPr lang="en-IN" i="1" dirty="0" err="1">
                <a:latin typeface="Segoe UI" panose="020B0502040204020203" pitchFamily="34" charset="0"/>
                <a:ea typeface="Roboto" panose="02000000000000000000" pitchFamily="2" charset="0"/>
                <a:cs typeface="Segoe UI" panose="020B0502040204020203" pitchFamily="34" charset="0"/>
              </a:rPr>
              <a:t>ReLU</a:t>
            </a:r>
            <a:r>
              <a:rPr lang="en-IN" i="1" dirty="0">
                <a:latin typeface="Segoe UI" panose="020B0502040204020203" pitchFamily="34" charset="0"/>
                <a:ea typeface="Roboto" panose="02000000000000000000" pitchFamily="2" charset="0"/>
                <a:cs typeface="Segoe UI" panose="020B0502040204020203" pitchFamily="34" charset="0"/>
              </a:rPr>
              <a:t>(0.2) </a:t>
            </a:r>
            <a:r>
              <a:rPr lang="en-IN" b="1" i="1" dirty="0">
                <a:solidFill>
                  <a:srgbClr val="00B050"/>
                </a:solidFill>
                <a:latin typeface="Segoe UI" panose="020B0502040204020203" pitchFamily="34" charset="0"/>
                <a:ea typeface="Roboto" panose="02000000000000000000" pitchFamily="2" charset="0"/>
                <a:cs typeface="Segoe UI" panose="020B0502040204020203" pitchFamily="34" charset="0"/>
              </a:rPr>
              <a:t>512</a:t>
            </a:r>
            <a:r>
              <a:rPr lang="en-IN" i="1" dirty="0">
                <a:latin typeface="Segoe UI" panose="020B0502040204020203" pitchFamily="34" charset="0"/>
                <a:ea typeface="Roboto" panose="02000000000000000000" pitchFamily="2" charset="0"/>
                <a:cs typeface="Segoe UI" panose="020B0502040204020203" pitchFamily="34" charset="0"/>
              </a:rPr>
              <a:t>, 4x4, 1</a:t>
            </a:r>
          </a:p>
        </p:txBody>
      </p:sp>
      <p:cxnSp>
        <p:nvCxnSpPr>
          <p:cNvPr id="138" name="Straight Arrow Connector 137">
            <a:extLst>
              <a:ext uri="{FF2B5EF4-FFF2-40B4-BE49-F238E27FC236}">
                <a16:creationId xmlns:a16="http://schemas.microsoft.com/office/drawing/2014/main" id="{054633DA-7473-4C60-8A48-9F6012B21B03}"/>
              </a:ext>
            </a:extLst>
          </p:cNvPr>
          <p:cNvCxnSpPr>
            <a:cxnSpLocks/>
          </p:cNvCxnSpPr>
          <p:nvPr/>
        </p:nvCxnSpPr>
        <p:spPr>
          <a:xfrm>
            <a:off x="6050794" y="3424188"/>
            <a:ext cx="568753" cy="0"/>
          </a:xfrm>
          <a:prstGeom prst="straightConnector1">
            <a:avLst/>
          </a:prstGeom>
          <a:noFill/>
          <a:ln w="76200" cap="flat" cmpd="sng">
            <a:solidFill>
              <a:srgbClr val="004075"/>
            </a:solidFill>
            <a:prstDash val="solid"/>
            <a:round/>
            <a:headEnd type="none" w="med" len="med"/>
            <a:tailEnd type="triangle" w="med" len="med"/>
          </a:ln>
        </p:spPr>
      </p:cxnSp>
      <p:sp>
        <p:nvSpPr>
          <p:cNvPr id="139" name="Rectangle 138">
            <a:extLst>
              <a:ext uri="{FF2B5EF4-FFF2-40B4-BE49-F238E27FC236}">
                <a16:creationId xmlns:a16="http://schemas.microsoft.com/office/drawing/2014/main" id="{41DD746F-8C61-4E0D-9070-22ED336FC190}"/>
              </a:ext>
            </a:extLst>
          </p:cNvPr>
          <p:cNvSpPr/>
          <p:nvPr/>
        </p:nvSpPr>
        <p:spPr>
          <a:xfrm>
            <a:off x="9317191" y="1855481"/>
            <a:ext cx="810714" cy="3261091"/>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140" name="TextBox 139">
            <a:extLst>
              <a:ext uri="{FF2B5EF4-FFF2-40B4-BE49-F238E27FC236}">
                <a16:creationId xmlns:a16="http://schemas.microsoft.com/office/drawing/2014/main" id="{080C121A-6B9F-42AF-98E1-9E25C2B91832}"/>
              </a:ext>
            </a:extLst>
          </p:cNvPr>
          <p:cNvSpPr txBox="1"/>
          <p:nvPr/>
        </p:nvSpPr>
        <p:spPr>
          <a:xfrm rot="16200000">
            <a:off x="8028837" y="3182584"/>
            <a:ext cx="3280813" cy="646331"/>
          </a:xfrm>
          <a:prstGeom prst="rect">
            <a:avLst/>
          </a:prstGeom>
          <a:noFill/>
        </p:spPr>
        <p:txBody>
          <a:bodyPr wrap="square" rtlCol="0">
            <a:spAutoFit/>
          </a:bodyPr>
          <a:lstStyle/>
          <a:p>
            <a:pPr algn="ctr"/>
            <a:r>
              <a:rPr lang="en-IN" i="1" dirty="0">
                <a:latin typeface="Segoe UI" panose="020B0502040204020203" pitchFamily="34" charset="0"/>
                <a:ea typeface="Roboto" panose="02000000000000000000" pitchFamily="2" charset="0"/>
                <a:cs typeface="Segoe UI" panose="020B0502040204020203" pitchFamily="34" charset="0"/>
              </a:rPr>
              <a:t>Convolution Layer </a:t>
            </a:r>
            <a:r>
              <a:rPr lang="en-IN" b="1" i="1" dirty="0">
                <a:solidFill>
                  <a:srgbClr val="00B050"/>
                </a:solidFill>
                <a:latin typeface="Segoe UI" panose="020B0502040204020203" pitchFamily="34" charset="0"/>
                <a:ea typeface="Roboto" panose="02000000000000000000" pitchFamily="2" charset="0"/>
                <a:cs typeface="Segoe UI" panose="020B0502040204020203" pitchFamily="34" charset="0"/>
              </a:rPr>
              <a:t>1</a:t>
            </a:r>
            <a:r>
              <a:rPr lang="en-IN" i="1">
                <a:latin typeface="Segoe UI" panose="020B0502040204020203" pitchFamily="34" charset="0"/>
                <a:ea typeface="Roboto" panose="02000000000000000000" pitchFamily="2" charset="0"/>
                <a:cs typeface="Segoe UI" panose="020B0502040204020203" pitchFamily="34" charset="0"/>
              </a:rPr>
              <a:t>, </a:t>
            </a:r>
          </a:p>
          <a:p>
            <a:pPr algn="ctr"/>
            <a:r>
              <a:rPr lang="en-IN" i="1">
                <a:latin typeface="Segoe UI" panose="020B0502040204020203" pitchFamily="34" charset="0"/>
                <a:ea typeface="Roboto" panose="02000000000000000000" pitchFamily="2" charset="0"/>
                <a:cs typeface="Segoe UI" panose="020B0502040204020203" pitchFamily="34" charset="0"/>
              </a:rPr>
              <a:t>Sigmoid</a:t>
            </a:r>
            <a:r>
              <a:rPr lang="en-IN" i="1" dirty="0">
                <a:latin typeface="Segoe UI" panose="020B0502040204020203" pitchFamily="34" charset="0"/>
                <a:ea typeface="Roboto" panose="02000000000000000000" pitchFamily="2" charset="0"/>
                <a:cs typeface="Segoe UI" panose="020B0502040204020203" pitchFamily="34" charset="0"/>
              </a:rPr>
              <a:t>, 4x4, 1</a:t>
            </a:r>
          </a:p>
        </p:txBody>
      </p:sp>
      <p:cxnSp>
        <p:nvCxnSpPr>
          <p:cNvPr id="141" name="Straight Arrow Connector 140">
            <a:extLst>
              <a:ext uri="{FF2B5EF4-FFF2-40B4-BE49-F238E27FC236}">
                <a16:creationId xmlns:a16="http://schemas.microsoft.com/office/drawing/2014/main" id="{DA990A80-DDB2-4F3C-BE24-FBFFA27CC4D5}"/>
              </a:ext>
            </a:extLst>
          </p:cNvPr>
          <p:cNvCxnSpPr>
            <a:cxnSpLocks/>
          </p:cNvCxnSpPr>
          <p:nvPr/>
        </p:nvCxnSpPr>
        <p:spPr>
          <a:xfrm>
            <a:off x="7450146" y="3458686"/>
            <a:ext cx="541623" cy="0"/>
          </a:xfrm>
          <a:prstGeom prst="straightConnector1">
            <a:avLst/>
          </a:prstGeom>
          <a:noFill/>
          <a:ln w="76200" cap="flat" cmpd="sng">
            <a:solidFill>
              <a:srgbClr val="004075"/>
            </a:solidFill>
            <a:prstDash val="solid"/>
            <a:round/>
            <a:headEnd type="none" w="med" len="med"/>
            <a:tailEnd type="triangle" w="med" len="med"/>
          </a:ln>
        </p:spPr>
      </p:cxnSp>
      <p:cxnSp>
        <p:nvCxnSpPr>
          <p:cNvPr id="142" name="Straight Arrow Connector 141">
            <a:extLst>
              <a:ext uri="{FF2B5EF4-FFF2-40B4-BE49-F238E27FC236}">
                <a16:creationId xmlns:a16="http://schemas.microsoft.com/office/drawing/2014/main" id="{66B0EBBF-F0DB-42D4-ABF6-785E3C61D575}"/>
              </a:ext>
            </a:extLst>
          </p:cNvPr>
          <p:cNvCxnSpPr>
            <a:cxnSpLocks/>
          </p:cNvCxnSpPr>
          <p:nvPr/>
        </p:nvCxnSpPr>
        <p:spPr>
          <a:xfrm>
            <a:off x="8796547" y="3471304"/>
            <a:ext cx="541623" cy="0"/>
          </a:xfrm>
          <a:prstGeom prst="straightConnector1">
            <a:avLst/>
          </a:prstGeom>
          <a:noFill/>
          <a:ln w="76200" cap="flat" cmpd="sng">
            <a:solidFill>
              <a:srgbClr val="004075"/>
            </a:solidFill>
            <a:prstDash val="solid"/>
            <a:round/>
            <a:headEnd type="none" w="med" len="med"/>
            <a:tailEnd type="triangle" w="med" len="med"/>
          </a:ln>
        </p:spPr>
      </p:cxnSp>
      <p:sp>
        <p:nvSpPr>
          <p:cNvPr id="66" name="Rectangle 65">
            <a:extLst>
              <a:ext uri="{FF2B5EF4-FFF2-40B4-BE49-F238E27FC236}">
                <a16:creationId xmlns:a16="http://schemas.microsoft.com/office/drawing/2014/main" id="{65AFC206-8C6B-4E2A-B9C7-1F072AA9920E}"/>
              </a:ext>
            </a:extLst>
          </p:cNvPr>
          <p:cNvSpPr/>
          <p:nvPr/>
        </p:nvSpPr>
        <p:spPr>
          <a:xfrm>
            <a:off x="7985833" y="1868979"/>
            <a:ext cx="810714" cy="3261091"/>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67" name="TextBox 66">
            <a:extLst>
              <a:ext uri="{FF2B5EF4-FFF2-40B4-BE49-F238E27FC236}">
                <a16:creationId xmlns:a16="http://schemas.microsoft.com/office/drawing/2014/main" id="{781BFE91-FA7C-44D5-8450-5E95258B43FA}"/>
              </a:ext>
            </a:extLst>
          </p:cNvPr>
          <p:cNvSpPr txBox="1"/>
          <p:nvPr/>
        </p:nvSpPr>
        <p:spPr>
          <a:xfrm rot="16200000">
            <a:off x="6668592" y="3228747"/>
            <a:ext cx="3280813" cy="646331"/>
          </a:xfrm>
          <a:prstGeom prst="rect">
            <a:avLst/>
          </a:prstGeom>
          <a:noFill/>
        </p:spPr>
        <p:txBody>
          <a:bodyPr wrap="square" rtlCol="0">
            <a:spAutoFit/>
          </a:bodyPr>
          <a:lstStyle/>
          <a:p>
            <a:pPr algn="ctr"/>
            <a:r>
              <a:rPr lang="en-IN" i="1" dirty="0">
                <a:latin typeface="Segoe UI" panose="020B0502040204020203" pitchFamily="34" charset="0"/>
                <a:ea typeface="Roboto" panose="02000000000000000000" pitchFamily="2" charset="0"/>
                <a:cs typeface="Segoe UI" panose="020B0502040204020203" pitchFamily="34" charset="0"/>
              </a:rPr>
              <a:t>Conv. Inst. Norm. </a:t>
            </a:r>
          </a:p>
          <a:p>
            <a:pPr algn="ctr"/>
            <a:r>
              <a:rPr lang="en-IN" i="1" dirty="0">
                <a:latin typeface="Segoe UI" panose="020B0502040204020203" pitchFamily="34" charset="0"/>
                <a:ea typeface="Roboto" panose="02000000000000000000" pitchFamily="2" charset="0"/>
                <a:cs typeface="Segoe UI" panose="020B0502040204020203" pitchFamily="34" charset="0"/>
              </a:rPr>
              <a:t>Leaky </a:t>
            </a:r>
            <a:r>
              <a:rPr lang="en-IN" i="1" dirty="0" err="1">
                <a:latin typeface="Segoe UI" panose="020B0502040204020203" pitchFamily="34" charset="0"/>
                <a:ea typeface="Roboto" panose="02000000000000000000" pitchFamily="2" charset="0"/>
                <a:cs typeface="Segoe UI" panose="020B0502040204020203" pitchFamily="34" charset="0"/>
              </a:rPr>
              <a:t>ReLU</a:t>
            </a:r>
            <a:r>
              <a:rPr lang="en-IN" i="1" dirty="0">
                <a:latin typeface="Segoe UI" panose="020B0502040204020203" pitchFamily="34" charset="0"/>
                <a:ea typeface="Roboto" panose="02000000000000000000" pitchFamily="2" charset="0"/>
                <a:cs typeface="Segoe UI" panose="020B0502040204020203" pitchFamily="34" charset="0"/>
              </a:rPr>
              <a:t>(0.2) </a:t>
            </a:r>
            <a:r>
              <a:rPr lang="en-IN" b="1" i="1" dirty="0">
                <a:solidFill>
                  <a:srgbClr val="00B050"/>
                </a:solidFill>
                <a:latin typeface="Segoe UI" panose="020B0502040204020203" pitchFamily="34" charset="0"/>
                <a:ea typeface="Roboto" panose="02000000000000000000" pitchFamily="2" charset="0"/>
                <a:cs typeface="Segoe UI" panose="020B0502040204020203" pitchFamily="34" charset="0"/>
              </a:rPr>
              <a:t>512</a:t>
            </a:r>
            <a:r>
              <a:rPr lang="en-IN" i="1" dirty="0">
                <a:latin typeface="Segoe UI" panose="020B0502040204020203" pitchFamily="34" charset="0"/>
                <a:ea typeface="Roboto" panose="02000000000000000000" pitchFamily="2" charset="0"/>
                <a:cs typeface="Segoe UI" panose="020B0502040204020203" pitchFamily="34" charset="0"/>
              </a:rPr>
              <a:t>, 4x4, 1</a:t>
            </a:r>
          </a:p>
        </p:txBody>
      </p:sp>
      <p:cxnSp>
        <p:nvCxnSpPr>
          <p:cNvPr id="70" name="Straight Arrow Connector 69">
            <a:extLst>
              <a:ext uri="{FF2B5EF4-FFF2-40B4-BE49-F238E27FC236}">
                <a16:creationId xmlns:a16="http://schemas.microsoft.com/office/drawing/2014/main" id="{EB38B097-B0B8-4D80-ABEF-A069035826DA}"/>
              </a:ext>
            </a:extLst>
          </p:cNvPr>
          <p:cNvCxnSpPr>
            <a:cxnSpLocks/>
            <a:stCxn id="139" idx="3"/>
            <a:endCxn id="71" idx="1"/>
          </p:cNvCxnSpPr>
          <p:nvPr/>
        </p:nvCxnSpPr>
        <p:spPr>
          <a:xfrm flipV="1">
            <a:off x="10127905" y="3479378"/>
            <a:ext cx="509093" cy="6649"/>
          </a:xfrm>
          <a:prstGeom prst="straightConnector1">
            <a:avLst/>
          </a:prstGeom>
          <a:noFill/>
          <a:ln w="76200" cap="flat" cmpd="sng">
            <a:solidFill>
              <a:srgbClr val="004075"/>
            </a:solidFill>
            <a:prstDash val="solid"/>
            <a:round/>
            <a:headEnd type="none" w="med" len="med"/>
            <a:tailEnd type="triangle" w="med" len="med"/>
          </a:ln>
        </p:spPr>
      </p:cxnSp>
    </p:spTree>
    <p:extLst>
      <p:ext uri="{BB962C8B-B14F-4D97-AF65-F5344CB8AC3E}">
        <p14:creationId xmlns:p14="http://schemas.microsoft.com/office/powerpoint/2010/main" val="147363456"/>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a:xfrm>
            <a:off x="1558925" y="123825"/>
            <a:ext cx="10440988" cy="468314"/>
          </a:xfrm>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30960" y="1033843"/>
            <a:ext cx="4783756"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Generator Architecture</a:t>
            </a:r>
          </a:p>
        </p:txBody>
      </p:sp>
      <p:sp>
        <p:nvSpPr>
          <p:cNvPr id="9" name="TextBox 8">
            <a:extLst>
              <a:ext uri="{FF2B5EF4-FFF2-40B4-BE49-F238E27FC236}">
                <a16:creationId xmlns:a16="http://schemas.microsoft.com/office/drawing/2014/main" id="{0B98ABA7-3206-4C0E-980E-D42DC40A85FC}"/>
              </a:ext>
            </a:extLst>
          </p:cNvPr>
          <p:cNvSpPr txBox="1"/>
          <p:nvPr/>
        </p:nvSpPr>
        <p:spPr>
          <a:xfrm>
            <a:off x="4362738" y="6181267"/>
            <a:ext cx="3869531" cy="276999"/>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13: Generator architecture </a:t>
            </a:r>
            <a:r>
              <a:rPr lang="en-GB" sz="1200" dirty="0">
                <a:latin typeface="Segoe UI" panose="020B0502040204020203" pitchFamily="34" charset="0"/>
                <a:ea typeface="Roboto" panose="02000000000000000000" pitchFamily="2" charset="0"/>
                <a:cs typeface="Segoe UI" panose="020B0502040204020203" pitchFamily="34" charset="0"/>
              </a:rPr>
              <a:t>in </a:t>
            </a:r>
            <a:r>
              <a:rPr lang="en-GB" sz="1200" dirty="0" err="1">
                <a:effectLst/>
                <a:latin typeface="Segoe UI" panose="020B0502040204020203" pitchFamily="34" charset="0"/>
                <a:ea typeface="Roboto" panose="02000000000000000000" pitchFamily="2" charset="0"/>
                <a:cs typeface="Segoe UI" panose="020B0502040204020203" pitchFamily="34" charset="0"/>
              </a:rPr>
              <a:t>CycleGAN</a:t>
            </a:r>
            <a:r>
              <a:rPr lang="en-GB" sz="1200" dirty="0">
                <a:effectLst/>
                <a:latin typeface="Segoe UI" panose="020B0502040204020203" pitchFamily="34" charset="0"/>
                <a:ea typeface="Roboto" panose="02000000000000000000" pitchFamily="2" charset="0"/>
                <a:cs typeface="Segoe UI" panose="020B0502040204020203" pitchFamily="34" charset="0"/>
              </a:rPr>
              <a:t> [3].</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sp>
        <p:nvSpPr>
          <p:cNvPr id="2" name="Rectangle 1">
            <a:extLst>
              <a:ext uri="{FF2B5EF4-FFF2-40B4-BE49-F238E27FC236}">
                <a16:creationId xmlns:a16="http://schemas.microsoft.com/office/drawing/2014/main" id="{A7588E44-8C49-4192-A1E2-47BE3550E8E1}"/>
              </a:ext>
            </a:extLst>
          </p:cNvPr>
          <p:cNvSpPr/>
          <p:nvPr/>
        </p:nvSpPr>
        <p:spPr>
          <a:xfrm>
            <a:off x="1958897" y="2201992"/>
            <a:ext cx="670331" cy="2762450"/>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cxnSp>
        <p:nvCxnSpPr>
          <p:cNvPr id="4" name="Straight Arrow Connector 3">
            <a:extLst>
              <a:ext uri="{FF2B5EF4-FFF2-40B4-BE49-F238E27FC236}">
                <a16:creationId xmlns:a16="http://schemas.microsoft.com/office/drawing/2014/main" id="{8254CF88-77DB-4A72-A122-5BFC71B20E33}"/>
              </a:ext>
            </a:extLst>
          </p:cNvPr>
          <p:cNvCxnSpPr>
            <a:cxnSpLocks/>
            <a:endCxn id="2" idx="1"/>
          </p:cNvCxnSpPr>
          <p:nvPr/>
        </p:nvCxnSpPr>
        <p:spPr>
          <a:xfrm>
            <a:off x="1550985" y="3583217"/>
            <a:ext cx="407912" cy="0"/>
          </a:xfrm>
          <a:prstGeom prst="straightConnector1">
            <a:avLst/>
          </a:prstGeom>
          <a:noFill/>
          <a:ln w="76200" cap="flat" cmpd="sng">
            <a:solidFill>
              <a:srgbClr val="004075"/>
            </a:solidFill>
            <a:prstDash val="solid"/>
            <a:round/>
            <a:headEnd type="none" w="med" len="med"/>
            <a:tailEnd type="triangle" w="med" len="med"/>
          </a:ln>
        </p:spPr>
      </p:cxnSp>
      <p:sp>
        <p:nvSpPr>
          <p:cNvPr id="3" name="TextBox 2">
            <a:extLst>
              <a:ext uri="{FF2B5EF4-FFF2-40B4-BE49-F238E27FC236}">
                <a16:creationId xmlns:a16="http://schemas.microsoft.com/office/drawing/2014/main" id="{0A36DD74-FC27-46FF-B126-631173E1AFE3}"/>
              </a:ext>
            </a:extLst>
          </p:cNvPr>
          <p:cNvSpPr txBox="1"/>
          <p:nvPr/>
        </p:nvSpPr>
        <p:spPr>
          <a:xfrm rot="16200000">
            <a:off x="437082" y="3440342"/>
            <a:ext cx="1625766" cy="369332"/>
          </a:xfrm>
          <a:prstGeom prst="rect">
            <a:avLst/>
          </a:prstGeom>
          <a:noFill/>
        </p:spPr>
        <p:txBody>
          <a:bodyPr wrap="none" rtlCol="0">
            <a:spAutoFit/>
          </a:bodyPr>
          <a:lstStyle/>
          <a:p>
            <a:r>
              <a:rPr lang="en-IN" b="1" i="1" dirty="0">
                <a:latin typeface="Segoe UI" panose="020B0502040204020203" pitchFamily="34" charset="0"/>
                <a:ea typeface="Roboto" panose="02000000000000000000" pitchFamily="2" charset="0"/>
                <a:cs typeface="Segoe UI" panose="020B0502040204020203" pitchFamily="34" charset="0"/>
              </a:rPr>
              <a:t>256 x 256 x 1</a:t>
            </a:r>
          </a:p>
        </p:txBody>
      </p:sp>
      <p:sp>
        <p:nvSpPr>
          <p:cNvPr id="16" name="TextBox 15">
            <a:extLst>
              <a:ext uri="{FF2B5EF4-FFF2-40B4-BE49-F238E27FC236}">
                <a16:creationId xmlns:a16="http://schemas.microsoft.com/office/drawing/2014/main" id="{43785B6E-01DB-430A-AF39-661882B460BA}"/>
              </a:ext>
            </a:extLst>
          </p:cNvPr>
          <p:cNvSpPr txBox="1"/>
          <p:nvPr/>
        </p:nvSpPr>
        <p:spPr>
          <a:xfrm rot="16200000">
            <a:off x="978121" y="3311728"/>
            <a:ext cx="2601934" cy="646331"/>
          </a:xfrm>
          <a:prstGeom prst="rect">
            <a:avLst/>
          </a:prstGeom>
          <a:noFill/>
        </p:spPr>
        <p:txBody>
          <a:bodyPr wrap="square" rtlCol="0">
            <a:spAutoFit/>
          </a:bodyPr>
          <a:lstStyle/>
          <a:p>
            <a:pPr algn="ctr"/>
            <a:r>
              <a:rPr lang="en-IN" i="1" dirty="0">
                <a:latin typeface="Segoe UI" panose="020B0502040204020203" pitchFamily="34" charset="0"/>
                <a:ea typeface="Roboto" panose="02000000000000000000" pitchFamily="2" charset="0"/>
                <a:cs typeface="Segoe UI" panose="020B0502040204020203" pitchFamily="34" charset="0"/>
              </a:rPr>
              <a:t>Conv. Inst. Norm. </a:t>
            </a:r>
          </a:p>
          <a:p>
            <a:pPr algn="ctr"/>
            <a:r>
              <a:rPr lang="en-IN" i="1" dirty="0" err="1">
                <a:latin typeface="Segoe UI" panose="020B0502040204020203" pitchFamily="34" charset="0"/>
                <a:ea typeface="Roboto" panose="02000000000000000000" pitchFamily="2" charset="0"/>
                <a:cs typeface="Segoe UI" panose="020B0502040204020203" pitchFamily="34" charset="0"/>
              </a:rPr>
              <a:t>ReLU</a:t>
            </a:r>
            <a:r>
              <a:rPr lang="en-IN" i="1" dirty="0">
                <a:latin typeface="Segoe UI" panose="020B0502040204020203" pitchFamily="34" charset="0"/>
                <a:ea typeface="Roboto" panose="02000000000000000000" pitchFamily="2" charset="0"/>
                <a:cs typeface="Segoe UI" panose="020B0502040204020203" pitchFamily="34" charset="0"/>
              </a:rPr>
              <a:t> 64, 7x7, 1</a:t>
            </a:r>
          </a:p>
        </p:txBody>
      </p:sp>
      <p:sp>
        <p:nvSpPr>
          <p:cNvPr id="22" name="Rectangle 21">
            <a:extLst>
              <a:ext uri="{FF2B5EF4-FFF2-40B4-BE49-F238E27FC236}">
                <a16:creationId xmlns:a16="http://schemas.microsoft.com/office/drawing/2014/main" id="{8084C129-96AD-43C7-BF0B-2B3F46A114ED}"/>
              </a:ext>
            </a:extLst>
          </p:cNvPr>
          <p:cNvSpPr/>
          <p:nvPr/>
        </p:nvSpPr>
        <p:spPr>
          <a:xfrm>
            <a:off x="3049730" y="2394466"/>
            <a:ext cx="655594" cy="2362231"/>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24" name="Rectangle 23">
            <a:extLst>
              <a:ext uri="{FF2B5EF4-FFF2-40B4-BE49-F238E27FC236}">
                <a16:creationId xmlns:a16="http://schemas.microsoft.com/office/drawing/2014/main" id="{9F749A59-F0C3-4AF8-9685-F2450CC3070E}"/>
              </a:ext>
            </a:extLst>
          </p:cNvPr>
          <p:cNvSpPr/>
          <p:nvPr/>
        </p:nvSpPr>
        <p:spPr>
          <a:xfrm>
            <a:off x="4149400" y="2548272"/>
            <a:ext cx="536620" cy="2087463"/>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cxnSp>
        <p:nvCxnSpPr>
          <p:cNvPr id="27" name="Straight Arrow Connector 26">
            <a:extLst>
              <a:ext uri="{FF2B5EF4-FFF2-40B4-BE49-F238E27FC236}">
                <a16:creationId xmlns:a16="http://schemas.microsoft.com/office/drawing/2014/main" id="{75AFCA64-3BEF-46F0-89CE-48E540046684}"/>
              </a:ext>
            </a:extLst>
          </p:cNvPr>
          <p:cNvCxnSpPr>
            <a:cxnSpLocks/>
            <a:stCxn id="2" idx="3"/>
            <a:endCxn id="22" idx="1"/>
          </p:cNvCxnSpPr>
          <p:nvPr/>
        </p:nvCxnSpPr>
        <p:spPr>
          <a:xfrm flipV="1">
            <a:off x="2629228" y="3575582"/>
            <a:ext cx="420502" cy="7635"/>
          </a:xfrm>
          <a:prstGeom prst="straightConnector1">
            <a:avLst/>
          </a:prstGeom>
          <a:noFill/>
          <a:ln w="76200" cap="flat" cmpd="sng">
            <a:solidFill>
              <a:srgbClr val="004075"/>
            </a:solidFill>
            <a:prstDash val="solid"/>
            <a:round/>
            <a:headEnd type="none" w="med" len="med"/>
            <a:tailEnd type="triangle" w="med" len="med"/>
          </a:ln>
        </p:spPr>
      </p:cxnSp>
      <p:cxnSp>
        <p:nvCxnSpPr>
          <p:cNvPr id="32" name="Straight Arrow Connector 31">
            <a:extLst>
              <a:ext uri="{FF2B5EF4-FFF2-40B4-BE49-F238E27FC236}">
                <a16:creationId xmlns:a16="http://schemas.microsoft.com/office/drawing/2014/main" id="{5944CB24-B46D-4B1E-ACA2-B2952BE68CD1}"/>
              </a:ext>
            </a:extLst>
          </p:cNvPr>
          <p:cNvCxnSpPr>
            <a:cxnSpLocks/>
          </p:cNvCxnSpPr>
          <p:nvPr/>
        </p:nvCxnSpPr>
        <p:spPr>
          <a:xfrm flipV="1">
            <a:off x="3705323" y="3567946"/>
            <a:ext cx="420502" cy="7635"/>
          </a:xfrm>
          <a:prstGeom prst="straightConnector1">
            <a:avLst/>
          </a:prstGeom>
          <a:noFill/>
          <a:ln w="76200" cap="flat" cmpd="sng">
            <a:solidFill>
              <a:srgbClr val="004075"/>
            </a:solidFill>
            <a:prstDash val="solid"/>
            <a:round/>
            <a:headEnd type="none" w="med" len="med"/>
            <a:tailEnd type="triangle" w="med" len="med"/>
          </a:ln>
        </p:spPr>
      </p:cxnSp>
      <p:sp>
        <p:nvSpPr>
          <p:cNvPr id="33" name="Right Brace 32">
            <a:extLst>
              <a:ext uri="{FF2B5EF4-FFF2-40B4-BE49-F238E27FC236}">
                <a16:creationId xmlns:a16="http://schemas.microsoft.com/office/drawing/2014/main" id="{DF713881-70F7-4116-B9D4-C154460A693E}"/>
              </a:ext>
            </a:extLst>
          </p:cNvPr>
          <p:cNvSpPr/>
          <p:nvPr/>
        </p:nvSpPr>
        <p:spPr>
          <a:xfrm rot="5400000">
            <a:off x="3156254" y="3733007"/>
            <a:ext cx="363632" cy="3032548"/>
          </a:xfrm>
          <a:prstGeom prst="rightBrace">
            <a:avLst>
              <a:gd name="adj1" fmla="val 8333"/>
              <a:gd name="adj2" fmla="val 51826"/>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35" name="TextBox 34">
            <a:extLst>
              <a:ext uri="{FF2B5EF4-FFF2-40B4-BE49-F238E27FC236}">
                <a16:creationId xmlns:a16="http://schemas.microsoft.com/office/drawing/2014/main" id="{C53C92B8-1273-41F9-B74E-9F4A5AC45447}"/>
              </a:ext>
            </a:extLst>
          </p:cNvPr>
          <p:cNvSpPr txBox="1"/>
          <p:nvPr/>
        </p:nvSpPr>
        <p:spPr>
          <a:xfrm>
            <a:off x="1672280" y="5509919"/>
            <a:ext cx="3222968" cy="369332"/>
          </a:xfrm>
          <a:prstGeom prst="rect">
            <a:avLst/>
          </a:prstGeom>
          <a:noFill/>
        </p:spPr>
        <p:txBody>
          <a:bodyPr wrap="square" rtlCol="0">
            <a:spAutoFit/>
          </a:bodyPr>
          <a:lstStyle/>
          <a:p>
            <a:pPr algn="ctr"/>
            <a:r>
              <a:rPr lang="en-IN" b="1" i="1" dirty="0" err="1">
                <a:latin typeface="Segoe UI" panose="020B0502040204020203" pitchFamily="34" charset="0"/>
                <a:ea typeface="Roboto" panose="02000000000000000000" pitchFamily="2" charset="0"/>
                <a:cs typeface="Segoe UI" panose="020B0502040204020203" pitchFamily="34" charset="0"/>
              </a:rPr>
              <a:t>Downsampling</a:t>
            </a:r>
            <a:r>
              <a:rPr lang="en-IN" b="1" i="1" dirty="0">
                <a:latin typeface="Segoe UI" panose="020B0502040204020203" pitchFamily="34" charset="0"/>
                <a:ea typeface="Roboto" panose="02000000000000000000" pitchFamily="2" charset="0"/>
                <a:cs typeface="Segoe UI" panose="020B0502040204020203" pitchFamily="34" charset="0"/>
              </a:rPr>
              <a:t> Blocks</a:t>
            </a:r>
          </a:p>
        </p:txBody>
      </p:sp>
      <p:sp>
        <p:nvSpPr>
          <p:cNvPr id="18" name="TextBox 17">
            <a:extLst>
              <a:ext uri="{FF2B5EF4-FFF2-40B4-BE49-F238E27FC236}">
                <a16:creationId xmlns:a16="http://schemas.microsoft.com/office/drawing/2014/main" id="{F152DC6E-C166-4843-9B03-59607079D401}"/>
              </a:ext>
            </a:extLst>
          </p:cNvPr>
          <p:cNvSpPr txBox="1"/>
          <p:nvPr/>
        </p:nvSpPr>
        <p:spPr>
          <a:xfrm rot="16200000">
            <a:off x="2292905" y="3235104"/>
            <a:ext cx="2154931" cy="646331"/>
          </a:xfrm>
          <a:prstGeom prst="rect">
            <a:avLst/>
          </a:prstGeom>
          <a:noFill/>
        </p:spPr>
        <p:txBody>
          <a:bodyPr wrap="square" rtlCol="0">
            <a:spAutoFit/>
          </a:bodyPr>
          <a:lstStyle/>
          <a:p>
            <a:pPr algn="ctr"/>
            <a:r>
              <a:rPr lang="en-IN" i="1" dirty="0">
                <a:latin typeface="Segoe UI" panose="020B0502040204020203" pitchFamily="34" charset="0"/>
                <a:ea typeface="Roboto" panose="02000000000000000000" pitchFamily="2" charset="0"/>
                <a:cs typeface="Segoe UI" panose="020B0502040204020203" pitchFamily="34" charset="0"/>
              </a:rPr>
              <a:t>Conv. Inst. Norm. </a:t>
            </a:r>
            <a:r>
              <a:rPr lang="en-IN" i="1" dirty="0" err="1">
                <a:latin typeface="Segoe UI" panose="020B0502040204020203" pitchFamily="34" charset="0"/>
                <a:ea typeface="Roboto" panose="02000000000000000000" pitchFamily="2" charset="0"/>
                <a:cs typeface="Segoe UI" panose="020B0502040204020203" pitchFamily="34" charset="0"/>
              </a:rPr>
              <a:t>ReLU</a:t>
            </a:r>
            <a:r>
              <a:rPr lang="en-IN" i="1" dirty="0">
                <a:latin typeface="Segoe UI" panose="020B0502040204020203" pitchFamily="34" charset="0"/>
                <a:ea typeface="Roboto" panose="02000000000000000000" pitchFamily="2" charset="0"/>
                <a:cs typeface="Segoe UI" panose="020B0502040204020203" pitchFamily="34" charset="0"/>
              </a:rPr>
              <a:t> 128, 3x3, 2</a:t>
            </a:r>
          </a:p>
        </p:txBody>
      </p:sp>
      <p:sp>
        <p:nvSpPr>
          <p:cNvPr id="19" name="TextBox 18">
            <a:extLst>
              <a:ext uri="{FF2B5EF4-FFF2-40B4-BE49-F238E27FC236}">
                <a16:creationId xmlns:a16="http://schemas.microsoft.com/office/drawing/2014/main" id="{52B29E97-3CE5-4EB2-9600-034E41402229}"/>
              </a:ext>
            </a:extLst>
          </p:cNvPr>
          <p:cNvSpPr txBox="1"/>
          <p:nvPr/>
        </p:nvSpPr>
        <p:spPr>
          <a:xfrm rot="16200000">
            <a:off x="3368665" y="3252414"/>
            <a:ext cx="2087462" cy="646331"/>
          </a:xfrm>
          <a:prstGeom prst="rect">
            <a:avLst/>
          </a:prstGeom>
          <a:noFill/>
        </p:spPr>
        <p:txBody>
          <a:bodyPr wrap="square" rtlCol="0">
            <a:spAutoFit/>
          </a:bodyPr>
          <a:lstStyle/>
          <a:p>
            <a:pPr algn="ctr"/>
            <a:r>
              <a:rPr lang="en-IN" i="1" dirty="0">
                <a:latin typeface="Segoe UI" panose="020B0502040204020203" pitchFamily="34" charset="0"/>
                <a:ea typeface="Roboto" panose="02000000000000000000" pitchFamily="2" charset="0"/>
                <a:cs typeface="Segoe UI" panose="020B0502040204020203" pitchFamily="34" charset="0"/>
              </a:rPr>
              <a:t>Conv. Inst. Norm. </a:t>
            </a:r>
            <a:r>
              <a:rPr lang="en-IN" i="1" dirty="0" err="1">
                <a:latin typeface="Segoe UI" panose="020B0502040204020203" pitchFamily="34" charset="0"/>
                <a:ea typeface="Roboto" panose="02000000000000000000" pitchFamily="2" charset="0"/>
                <a:cs typeface="Segoe UI" panose="020B0502040204020203" pitchFamily="34" charset="0"/>
              </a:rPr>
              <a:t>ReLU</a:t>
            </a:r>
            <a:r>
              <a:rPr lang="en-IN" i="1" dirty="0">
                <a:latin typeface="Segoe UI" panose="020B0502040204020203" pitchFamily="34" charset="0"/>
                <a:ea typeface="Roboto" panose="02000000000000000000" pitchFamily="2" charset="0"/>
                <a:cs typeface="Segoe UI" panose="020B0502040204020203" pitchFamily="34" charset="0"/>
              </a:rPr>
              <a:t> 256</a:t>
            </a:r>
          </a:p>
        </p:txBody>
      </p:sp>
      <p:sp>
        <p:nvSpPr>
          <p:cNvPr id="20" name="Rectangle 19">
            <a:extLst>
              <a:ext uri="{FF2B5EF4-FFF2-40B4-BE49-F238E27FC236}">
                <a16:creationId xmlns:a16="http://schemas.microsoft.com/office/drawing/2014/main" id="{F1E845E7-DC79-4028-BACC-6FCD38A34D2E}"/>
              </a:ext>
            </a:extLst>
          </p:cNvPr>
          <p:cNvSpPr/>
          <p:nvPr/>
        </p:nvSpPr>
        <p:spPr>
          <a:xfrm>
            <a:off x="9789390" y="2403252"/>
            <a:ext cx="536620" cy="2353445"/>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cxnSp>
        <p:nvCxnSpPr>
          <p:cNvPr id="21" name="Straight Arrow Connector 20">
            <a:extLst>
              <a:ext uri="{FF2B5EF4-FFF2-40B4-BE49-F238E27FC236}">
                <a16:creationId xmlns:a16="http://schemas.microsoft.com/office/drawing/2014/main" id="{88E4099C-70F7-4DE7-B669-CD7037F538FC}"/>
              </a:ext>
            </a:extLst>
          </p:cNvPr>
          <p:cNvCxnSpPr>
            <a:cxnSpLocks/>
            <a:stCxn id="29" idx="3"/>
            <a:endCxn id="28" idx="1"/>
          </p:cNvCxnSpPr>
          <p:nvPr/>
        </p:nvCxnSpPr>
        <p:spPr>
          <a:xfrm>
            <a:off x="8248720" y="3567944"/>
            <a:ext cx="478684" cy="16424"/>
          </a:xfrm>
          <a:prstGeom prst="straightConnector1">
            <a:avLst/>
          </a:prstGeom>
          <a:noFill/>
          <a:ln w="76200" cap="flat" cmpd="sng">
            <a:solidFill>
              <a:srgbClr val="004075"/>
            </a:solidFill>
            <a:prstDash val="solid"/>
            <a:round/>
            <a:headEnd type="none" w="med" len="med"/>
            <a:tailEnd type="triangle" w="med" len="med"/>
          </a:ln>
        </p:spPr>
      </p:cxnSp>
      <p:sp>
        <p:nvSpPr>
          <p:cNvPr id="28" name="Rectangle 27">
            <a:extLst>
              <a:ext uri="{FF2B5EF4-FFF2-40B4-BE49-F238E27FC236}">
                <a16:creationId xmlns:a16="http://schemas.microsoft.com/office/drawing/2014/main" id="{021AE86D-91EA-4B41-BC83-339AFC071752}"/>
              </a:ext>
            </a:extLst>
          </p:cNvPr>
          <p:cNvSpPr/>
          <p:nvPr/>
        </p:nvSpPr>
        <p:spPr>
          <a:xfrm>
            <a:off x="8727404" y="2403252"/>
            <a:ext cx="655594" cy="2362231"/>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29" name="Rectangle 28">
            <a:extLst>
              <a:ext uri="{FF2B5EF4-FFF2-40B4-BE49-F238E27FC236}">
                <a16:creationId xmlns:a16="http://schemas.microsoft.com/office/drawing/2014/main" id="{D4C97F89-AED9-46FC-9FC7-B3535DF8283D}"/>
              </a:ext>
            </a:extLst>
          </p:cNvPr>
          <p:cNvSpPr/>
          <p:nvPr/>
        </p:nvSpPr>
        <p:spPr>
          <a:xfrm>
            <a:off x="7681839" y="2524212"/>
            <a:ext cx="566881" cy="2087463"/>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cxnSp>
        <p:nvCxnSpPr>
          <p:cNvPr id="30" name="Straight Arrow Connector 29">
            <a:extLst>
              <a:ext uri="{FF2B5EF4-FFF2-40B4-BE49-F238E27FC236}">
                <a16:creationId xmlns:a16="http://schemas.microsoft.com/office/drawing/2014/main" id="{8B44A5E9-F0DE-43D1-BE9B-E535D78605E4}"/>
              </a:ext>
            </a:extLst>
          </p:cNvPr>
          <p:cNvCxnSpPr>
            <a:cxnSpLocks/>
          </p:cNvCxnSpPr>
          <p:nvPr/>
        </p:nvCxnSpPr>
        <p:spPr>
          <a:xfrm>
            <a:off x="4703729" y="3579398"/>
            <a:ext cx="726976" cy="7636"/>
          </a:xfrm>
          <a:prstGeom prst="straightConnector1">
            <a:avLst/>
          </a:prstGeom>
          <a:noFill/>
          <a:ln w="76200" cap="flat" cmpd="sng">
            <a:solidFill>
              <a:srgbClr val="004075"/>
            </a:solidFill>
            <a:prstDash val="solid"/>
            <a:round/>
            <a:headEnd type="none" w="med" len="med"/>
            <a:tailEnd type="triangle" w="med" len="med"/>
          </a:ln>
        </p:spPr>
      </p:cxnSp>
      <p:cxnSp>
        <p:nvCxnSpPr>
          <p:cNvPr id="31" name="Straight Arrow Connector 30">
            <a:extLst>
              <a:ext uri="{FF2B5EF4-FFF2-40B4-BE49-F238E27FC236}">
                <a16:creationId xmlns:a16="http://schemas.microsoft.com/office/drawing/2014/main" id="{7BEF5DE5-F211-4004-BF8A-45293AE8F9EE}"/>
              </a:ext>
            </a:extLst>
          </p:cNvPr>
          <p:cNvCxnSpPr>
            <a:cxnSpLocks/>
          </p:cNvCxnSpPr>
          <p:nvPr/>
        </p:nvCxnSpPr>
        <p:spPr>
          <a:xfrm flipV="1">
            <a:off x="9370049" y="3576699"/>
            <a:ext cx="432290" cy="7636"/>
          </a:xfrm>
          <a:prstGeom prst="straightConnector1">
            <a:avLst/>
          </a:prstGeom>
          <a:noFill/>
          <a:ln w="76200" cap="flat" cmpd="sng">
            <a:solidFill>
              <a:srgbClr val="004075"/>
            </a:solidFill>
            <a:prstDash val="solid"/>
            <a:round/>
            <a:headEnd type="none" w="med" len="med"/>
            <a:tailEnd type="triangle" w="med" len="med"/>
          </a:ln>
        </p:spPr>
      </p:cxnSp>
      <p:sp>
        <p:nvSpPr>
          <p:cNvPr id="45" name="Rectangle 44">
            <a:extLst>
              <a:ext uri="{FF2B5EF4-FFF2-40B4-BE49-F238E27FC236}">
                <a16:creationId xmlns:a16="http://schemas.microsoft.com/office/drawing/2014/main" id="{026F1162-8F6B-4090-85AB-D74276C16F6E}"/>
              </a:ext>
            </a:extLst>
          </p:cNvPr>
          <p:cNvSpPr/>
          <p:nvPr/>
        </p:nvSpPr>
        <p:spPr>
          <a:xfrm>
            <a:off x="5450056" y="2548272"/>
            <a:ext cx="1462907" cy="2087463"/>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55" name="Right Brace 54">
            <a:extLst>
              <a:ext uri="{FF2B5EF4-FFF2-40B4-BE49-F238E27FC236}">
                <a16:creationId xmlns:a16="http://schemas.microsoft.com/office/drawing/2014/main" id="{F5354F0E-30BA-4F25-AA3B-DAA93127D32F}"/>
              </a:ext>
            </a:extLst>
          </p:cNvPr>
          <p:cNvSpPr/>
          <p:nvPr/>
        </p:nvSpPr>
        <p:spPr>
          <a:xfrm rot="5400000">
            <a:off x="8350498" y="4286295"/>
            <a:ext cx="369332" cy="1937845"/>
          </a:xfrm>
          <a:prstGeom prst="rightBrace">
            <a:avLst>
              <a:gd name="adj1" fmla="val 8333"/>
              <a:gd name="adj2" fmla="val 51826"/>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56" name="TextBox 55">
            <a:extLst>
              <a:ext uri="{FF2B5EF4-FFF2-40B4-BE49-F238E27FC236}">
                <a16:creationId xmlns:a16="http://schemas.microsoft.com/office/drawing/2014/main" id="{763E3185-6B5D-4EB3-B5B5-A5010B6A99A6}"/>
              </a:ext>
            </a:extLst>
          </p:cNvPr>
          <p:cNvSpPr txBox="1"/>
          <p:nvPr/>
        </p:nvSpPr>
        <p:spPr>
          <a:xfrm>
            <a:off x="6971209" y="5451935"/>
            <a:ext cx="3222968" cy="369332"/>
          </a:xfrm>
          <a:prstGeom prst="rect">
            <a:avLst/>
          </a:prstGeom>
          <a:noFill/>
        </p:spPr>
        <p:txBody>
          <a:bodyPr wrap="square" rtlCol="0">
            <a:spAutoFit/>
          </a:bodyPr>
          <a:lstStyle/>
          <a:p>
            <a:pPr algn="ctr"/>
            <a:r>
              <a:rPr lang="en-IN" b="1" i="1" dirty="0" err="1">
                <a:latin typeface="Segoe UI" panose="020B0502040204020203" pitchFamily="34" charset="0"/>
                <a:ea typeface="Roboto" panose="02000000000000000000" pitchFamily="2" charset="0"/>
                <a:cs typeface="Segoe UI" panose="020B0502040204020203" pitchFamily="34" charset="0"/>
              </a:rPr>
              <a:t>Upsampling</a:t>
            </a:r>
            <a:r>
              <a:rPr lang="en-IN" b="1" i="1" dirty="0">
                <a:latin typeface="Segoe UI" panose="020B0502040204020203" pitchFamily="34" charset="0"/>
                <a:ea typeface="Roboto" panose="02000000000000000000" pitchFamily="2" charset="0"/>
                <a:cs typeface="Segoe UI" panose="020B0502040204020203" pitchFamily="34" charset="0"/>
              </a:rPr>
              <a:t> Blocks</a:t>
            </a:r>
          </a:p>
        </p:txBody>
      </p:sp>
      <p:sp>
        <p:nvSpPr>
          <p:cNvPr id="59" name="TextBox 58">
            <a:extLst>
              <a:ext uri="{FF2B5EF4-FFF2-40B4-BE49-F238E27FC236}">
                <a16:creationId xmlns:a16="http://schemas.microsoft.com/office/drawing/2014/main" id="{7E25D3BC-30F8-456F-9E29-8E4894FA0AD3}"/>
              </a:ext>
            </a:extLst>
          </p:cNvPr>
          <p:cNvSpPr txBox="1"/>
          <p:nvPr/>
        </p:nvSpPr>
        <p:spPr>
          <a:xfrm>
            <a:off x="4523257" y="4714918"/>
            <a:ext cx="3222968" cy="369332"/>
          </a:xfrm>
          <a:prstGeom prst="rect">
            <a:avLst/>
          </a:prstGeom>
          <a:noFill/>
        </p:spPr>
        <p:txBody>
          <a:bodyPr wrap="square" rtlCol="0">
            <a:spAutoFit/>
          </a:bodyPr>
          <a:lstStyle/>
          <a:p>
            <a:pPr algn="ctr"/>
            <a:r>
              <a:rPr lang="en-IN" b="1" i="1" dirty="0">
                <a:latin typeface="Segoe UI" panose="020B0502040204020203" pitchFamily="34" charset="0"/>
                <a:ea typeface="Roboto" panose="02000000000000000000" pitchFamily="2" charset="0"/>
                <a:cs typeface="Segoe UI" panose="020B0502040204020203" pitchFamily="34" charset="0"/>
              </a:rPr>
              <a:t>9 Residual Blocks</a:t>
            </a:r>
          </a:p>
        </p:txBody>
      </p:sp>
      <p:sp>
        <p:nvSpPr>
          <p:cNvPr id="34" name="TextBox 33">
            <a:extLst>
              <a:ext uri="{FF2B5EF4-FFF2-40B4-BE49-F238E27FC236}">
                <a16:creationId xmlns:a16="http://schemas.microsoft.com/office/drawing/2014/main" id="{642CA43D-7A61-4874-9429-CDC6BD148AC1}"/>
              </a:ext>
            </a:extLst>
          </p:cNvPr>
          <p:cNvSpPr txBox="1"/>
          <p:nvPr/>
        </p:nvSpPr>
        <p:spPr>
          <a:xfrm>
            <a:off x="5430705" y="2860973"/>
            <a:ext cx="1523431" cy="1477328"/>
          </a:xfrm>
          <a:prstGeom prst="rect">
            <a:avLst/>
          </a:prstGeom>
          <a:noFill/>
        </p:spPr>
        <p:txBody>
          <a:bodyPr wrap="square">
            <a:spAutoFit/>
          </a:bodyPr>
          <a:lstStyle/>
          <a:p>
            <a:pPr algn="ctr"/>
            <a:r>
              <a:rPr lang="en-IN" i="1" dirty="0">
                <a:latin typeface="Segoe UI" panose="020B0502040204020203" pitchFamily="34" charset="0"/>
                <a:ea typeface="Roboto" panose="02000000000000000000" pitchFamily="2" charset="0"/>
                <a:cs typeface="Segoe UI" panose="020B0502040204020203" pitchFamily="34" charset="0"/>
              </a:rPr>
              <a:t>Each block with </a:t>
            </a:r>
          </a:p>
          <a:p>
            <a:pPr algn="ctr"/>
            <a:r>
              <a:rPr lang="en-IN" i="1" dirty="0">
                <a:latin typeface="Segoe UI" panose="020B0502040204020203" pitchFamily="34" charset="0"/>
                <a:ea typeface="Roboto" panose="02000000000000000000" pitchFamily="2" charset="0"/>
                <a:cs typeface="Segoe UI" panose="020B0502040204020203" pitchFamily="34" charset="0"/>
              </a:rPr>
              <a:t>2 Conv. </a:t>
            </a:r>
          </a:p>
          <a:p>
            <a:pPr algn="ctr"/>
            <a:r>
              <a:rPr lang="en-IN" i="1" dirty="0">
                <a:latin typeface="Segoe UI" panose="020B0502040204020203" pitchFamily="34" charset="0"/>
                <a:ea typeface="Roboto" panose="02000000000000000000" pitchFamily="2" charset="0"/>
                <a:cs typeface="Segoe UI" panose="020B0502040204020203" pitchFamily="34" charset="0"/>
              </a:rPr>
              <a:t>Inst. Norm. </a:t>
            </a:r>
            <a:r>
              <a:rPr lang="en-IN" i="1" dirty="0" err="1">
                <a:latin typeface="Segoe UI" panose="020B0502040204020203" pitchFamily="34" charset="0"/>
                <a:ea typeface="Roboto" panose="02000000000000000000" pitchFamily="2" charset="0"/>
                <a:cs typeface="Segoe UI" panose="020B0502040204020203" pitchFamily="34" charset="0"/>
              </a:rPr>
              <a:t>ReLU</a:t>
            </a:r>
            <a:r>
              <a:rPr lang="en-IN" i="1" dirty="0">
                <a:latin typeface="Segoe UI" panose="020B0502040204020203" pitchFamily="34" charset="0"/>
                <a:ea typeface="Roboto" panose="02000000000000000000" pitchFamily="2" charset="0"/>
                <a:cs typeface="Segoe UI" panose="020B0502040204020203" pitchFamily="34" charset="0"/>
              </a:rPr>
              <a:t>, 3x3, 1</a:t>
            </a:r>
            <a:endParaRPr lang="en-IN" dirty="0"/>
          </a:p>
        </p:txBody>
      </p:sp>
      <p:sp>
        <p:nvSpPr>
          <p:cNvPr id="37" name="TextBox 36">
            <a:extLst>
              <a:ext uri="{FF2B5EF4-FFF2-40B4-BE49-F238E27FC236}">
                <a16:creationId xmlns:a16="http://schemas.microsoft.com/office/drawing/2014/main" id="{811D67BC-CE2B-4902-AEEE-B60126A8BA35}"/>
              </a:ext>
            </a:extLst>
          </p:cNvPr>
          <p:cNvSpPr txBox="1"/>
          <p:nvPr/>
        </p:nvSpPr>
        <p:spPr>
          <a:xfrm rot="16200000">
            <a:off x="6653459" y="3260051"/>
            <a:ext cx="2594299" cy="646331"/>
          </a:xfrm>
          <a:prstGeom prst="rect">
            <a:avLst/>
          </a:prstGeom>
          <a:noFill/>
        </p:spPr>
        <p:txBody>
          <a:bodyPr wrap="square">
            <a:spAutoFit/>
          </a:bodyPr>
          <a:lstStyle/>
          <a:p>
            <a:pPr algn="ctr"/>
            <a:r>
              <a:rPr lang="en-IN" i="1" dirty="0">
                <a:latin typeface="Segoe UI" panose="020B0502040204020203" pitchFamily="34" charset="0"/>
                <a:cs typeface="Segoe UI" panose="020B0502040204020203" pitchFamily="34" charset="0"/>
              </a:rPr>
              <a:t>Trans. Conv. Inst. </a:t>
            </a:r>
          </a:p>
          <a:p>
            <a:pPr algn="ctr"/>
            <a:r>
              <a:rPr lang="en-IN" i="1" dirty="0">
                <a:latin typeface="Segoe UI" panose="020B0502040204020203" pitchFamily="34" charset="0"/>
                <a:cs typeface="Segoe UI" panose="020B0502040204020203" pitchFamily="34" charset="0"/>
              </a:rPr>
              <a:t>Norm. </a:t>
            </a:r>
            <a:r>
              <a:rPr lang="en-IN" i="1" dirty="0" err="1">
                <a:latin typeface="Segoe UI" panose="020B0502040204020203" pitchFamily="34" charset="0"/>
                <a:cs typeface="Segoe UI" panose="020B0502040204020203" pitchFamily="34" charset="0"/>
              </a:rPr>
              <a:t>ReLU</a:t>
            </a:r>
            <a:r>
              <a:rPr lang="en-IN" i="1" dirty="0">
                <a:latin typeface="Segoe UI" panose="020B0502040204020203" pitchFamily="34" charset="0"/>
                <a:cs typeface="Segoe UI" panose="020B0502040204020203" pitchFamily="34" charset="0"/>
              </a:rPr>
              <a:t> 128</a:t>
            </a:r>
          </a:p>
        </p:txBody>
      </p:sp>
      <p:sp>
        <p:nvSpPr>
          <p:cNvPr id="38" name="TextBox 37">
            <a:extLst>
              <a:ext uri="{FF2B5EF4-FFF2-40B4-BE49-F238E27FC236}">
                <a16:creationId xmlns:a16="http://schemas.microsoft.com/office/drawing/2014/main" id="{4CEC11CC-2652-486C-AC4A-BBE73A2536E0}"/>
              </a:ext>
            </a:extLst>
          </p:cNvPr>
          <p:cNvSpPr txBox="1"/>
          <p:nvPr/>
        </p:nvSpPr>
        <p:spPr>
          <a:xfrm rot="16200000">
            <a:off x="7753420" y="3258269"/>
            <a:ext cx="2594299" cy="646331"/>
          </a:xfrm>
          <a:prstGeom prst="rect">
            <a:avLst/>
          </a:prstGeom>
          <a:noFill/>
        </p:spPr>
        <p:txBody>
          <a:bodyPr wrap="square">
            <a:spAutoFit/>
          </a:bodyPr>
          <a:lstStyle/>
          <a:p>
            <a:pPr algn="ctr"/>
            <a:r>
              <a:rPr lang="en-IN" i="1" dirty="0">
                <a:latin typeface="Segoe UI" panose="020B0502040204020203" pitchFamily="34" charset="0"/>
                <a:cs typeface="Segoe UI" panose="020B0502040204020203" pitchFamily="34" charset="0"/>
              </a:rPr>
              <a:t>Trans. Conv. Inst. </a:t>
            </a:r>
          </a:p>
          <a:p>
            <a:pPr algn="ctr"/>
            <a:r>
              <a:rPr lang="en-IN" i="1" dirty="0">
                <a:latin typeface="Segoe UI" panose="020B0502040204020203" pitchFamily="34" charset="0"/>
                <a:cs typeface="Segoe UI" panose="020B0502040204020203" pitchFamily="34" charset="0"/>
              </a:rPr>
              <a:t>Norm. </a:t>
            </a:r>
            <a:r>
              <a:rPr lang="en-IN" i="1" dirty="0" err="1">
                <a:latin typeface="Segoe UI" panose="020B0502040204020203" pitchFamily="34" charset="0"/>
                <a:cs typeface="Segoe UI" panose="020B0502040204020203" pitchFamily="34" charset="0"/>
              </a:rPr>
              <a:t>ReLU</a:t>
            </a:r>
            <a:r>
              <a:rPr lang="en-IN" i="1" dirty="0">
                <a:latin typeface="Segoe UI" panose="020B0502040204020203" pitchFamily="34" charset="0"/>
                <a:cs typeface="Segoe UI" panose="020B0502040204020203" pitchFamily="34" charset="0"/>
              </a:rPr>
              <a:t> 64</a:t>
            </a:r>
          </a:p>
        </p:txBody>
      </p:sp>
      <p:sp>
        <p:nvSpPr>
          <p:cNvPr id="49" name="TextBox 48">
            <a:extLst>
              <a:ext uri="{FF2B5EF4-FFF2-40B4-BE49-F238E27FC236}">
                <a16:creationId xmlns:a16="http://schemas.microsoft.com/office/drawing/2014/main" id="{F1517B08-90C1-4ED6-B17B-1B34FBAC72CB}"/>
              </a:ext>
            </a:extLst>
          </p:cNvPr>
          <p:cNvSpPr txBox="1"/>
          <p:nvPr/>
        </p:nvSpPr>
        <p:spPr>
          <a:xfrm rot="16200000">
            <a:off x="10291736" y="3398550"/>
            <a:ext cx="1625766" cy="369332"/>
          </a:xfrm>
          <a:prstGeom prst="rect">
            <a:avLst/>
          </a:prstGeom>
          <a:noFill/>
        </p:spPr>
        <p:txBody>
          <a:bodyPr wrap="none" rtlCol="0">
            <a:spAutoFit/>
          </a:bodyPr>
          <a:lstStyle/>
          <a:p>
            <a:r>
              <a:rPr lang="en-IN" b="1" i="1" dirty="0">
                <a:latin typeface="Segoe UI" panose="020B0502040204020203" pitchFamily="34" charset="0"/>
                <a:ea typeface="Roboto" panose="02000000000000000000" pitchFamily="2" charset="0"/>
                <a:cs typeface="Segoe UI" panose="020B0502040204020203" pitchFamily="34" charset="0"/>
              </a:rPr>
              <a:t>256 x 256 x 1</a:t>
            </a:r>
          </a:p>
        </p:txBody>
      </p:sp>
      <p:cxnSp>
        <p:nvCxnSpPr>
          <p:cNvPr id="50" name="Straight Arrow Connector 49">
            <a:extLst>
              <a:ext uri="{FF2B5EF4-FFF2-40B4-BE49-F238E27FC236}">
                <a16:creationId xmlns:a16="http://schemas.microsoft.com/office/drawing/2014/main" id="{2BD51E99-4269-44BD-B387-BEB1C3258CFC}"/>
              </a:ext>
            </a:extLst>
          </p:cNvPr>
          <p:cNvCxnSpPr>
            <a:cxnSpLocks/>
          </p:cNvCxnSpPr>
          <p:nvPr/>
        </p:nvCxnSpPr>
        <p:spPr>
          <a:xfrm>
            <a:off x="10353459" y="3583216"/>
            <a:ext cx="541623" cy="0"/>
          </a:xfrm>
          <a:prstGeom prst="straightConnector1">
            <a:avLst/>
          </a:prstGeom>
          <a:noFill/>
          <a:ln w="76200" cap="flat" cmpd="sng">
            <a:solidFill>
              <a:srgbClr val="004075"/>
            </a:solidFill>
            <a:prstDash val="solid"/>
            <a:round/>
            <a:headEnd type="none" w="med" len="med"/>
            <a:tailEnd type="triangle" w="med" len="med"/>
          </a:ln>
        </p:spPr>
      </p:cxnSp>
      <p:sp>
        <p:nvSpPr>
          <p:cNvPr id="52" name="TextBox 51">
            <a:extLst>
              <a:ext uri="{FF2B5EF4-FFF2-40B4-BE49-F238E27FC236}">
                <a16:creationId xmlns:a16="http://schemas.microsoft.com/office/drawing/2014/main" id="{6E2B6DEA-784F-4DBE-B3E0-8B9F44B02348}"/>
              </a:ext>
            </a:extLst>
          </p:cNvPr>
          <p:cNvSpPr txBox="1"/>
          <p:nvPr/>
        </p:nvSpPr>
        <p:spPr>
          <a:xfrm rot="16200000">
            <a:off x="9354119" y="3435259"/>
            <a:ext cx="1388636" cy="369332"/>
          </a:xfrm>
          <a:prstGeom prst="rect">
            <a:avLst/>
          </a:prstGeom>
          <a:noFill/>
        </p:spPr>
        <p:txBody>
          <a:bodyPr wrap="square">
            <a:spAutoFit/>
          </a:bodyPr>
          <a:lstStyle/>
          <a:p>
            <a:pPr algn="ctr"/>
            <a:r>
              <a:rPr lang="en-IN" i="1" dirty="0">
                <a:latin typeface="Segoe UI" panose="020B0502040204020203" pitchFamily="34" charset="0"/>
                <a:ea typeface="Roboto" panose="02000000000000000000" pitchFamily="2" charset="0"/>
                <a:cs typeface="Segoe UI" panose="020B0502040204020203" pitchFamily="34" charset="0"/>
              </a:rPr>
              <a:t>Conv. tanh</a:t>
            </a:r>
          </a:p>
        </p:txBody>
      </p:sp>
      <p:cxnSp>
        <p:nvCxnSpPr>
          <p:cNvPr id="42" name="Straight Arrow Connector 41">
            <a:extLst>
              <a:ext uri="{FF2B5EF4-FFF2-40B4-BE49-F238E27FC236}">
                <a16:creationId xmlns:a16="http://schemas.microsoft.com/office/drawing/2014/main" id="{8D4E5A41-F5D9-42AD-A25E-E8ABBC6AB5BB}"/>
              </a:ext>
            </a:extLst>
          </p:cNvPr>
          <p:cNvCxnSpPr>
            <a:cxnSpLocks/>
          </p:cNvCxnSpPr>
          <p:nvPr/>
        </p:nvCxnSpPr>
        <p:spPr>
          <a:xfrm>
            <a:off x="6927781" y="3608425"/>
            <a:ext cx="726976" cy="7636"/>
          </a:xfrm>
          <a:prstGeom prst="straightConnector1">
            <a:avLst/>
          </a:prstGeom>
          <a:noFill/>
          <a:ln w="76200" cap="flat" cmpd="sng">
            <a:solidFill>
              <a:srgbClr val="004075"/>
            </a:solidFill>
            <a:prstDash val="solid"/>
            <a:round/>
            <a:headEnd type="none" w="med" len="med"/>
            <a:tailEnd type="triangle" w="med" len="med"/>
          </a:ln>
        </p:spPr>
      </p:cxnSp>
    </p:spTree>
    <p:extLst>
      <p:ext uri="{BB962C8B-B14F-4D97-AF65-F5344CB8AC3E}">
        <p14:creationId xmlns:p14="http://schemas.microsoft.com/office/powerpoint/2010/main" val="2612349429"/>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a:xfrm>
            <a:off x="1558925" y="123825"/>
            <a:ext cx="10440988" cy="468314"/>
          </a:xfrm>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0" y="1033285"/>
            <a:ext cx="3070459"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Experiment 1</a:t>
            </a:r>
          </a:p>
        </p:txBody>
      </p:sp>
      <p:sp>
        <p:nvSpPr>
          <p:cNvPr id="9" name="TextBox 8">
            <a:extLst>
              <a:ext uri="{FF2B5EF4-FFF2-40B4-BE49-F238E27FC236}">
                <a16:creationId xmlns:a16="http://schemas.microsoft.com/office/drawing/2014/main" id="{3A3A7698-1C2A-4B3C-B07E-D9891649A6E7}"/>
              </a:ext>
            </a:extLst>
          </p:cNvPr>
          <p:cNvSpPr txBox="1"/>
          <p:nvPr/>
        </p:nvSpPr>
        <p:spPr>
          <a:xfrm>
            <a:off x="3602456" y="5700494"/>
            <a:ext cx="6133380" cy="276999"/>
          </a:xfrm>
          <a:prstGeom prst="rect">
            <a:avLst/>
          </a:prstGeom>
          <a:noFill/>
        </p:spPr>
        <p:txBody>
          <a:bodyPr wrap="square">
            <a:spAutoFit/>
          </a:bodyPr>
          <a:lstStyle/>
          <a:p>
            <a:pPr marL="3960">
              <a:buClr>
                <a:srgbClr val="FF0000"/>
              </a:buClr>
            </a:pPr>
            <a:r>
              <a:rPr lang="en-US" sz="1200" spc="-1" dirty="0">
                <a:solidFill>
                  <a:srgbClr val="000000"/>
                </a:solidFill>
                <a:latin typeface="Segoe UI" panose="020B0502040204020203" pitchFamily="34" charset="0"/>
                <a:cs typeface="Segoe UI" panose="020B0502040204020203" pitchFamily="34" charset="0"/>
              </a:rPr>
              <a:t>Figure 14: Train a classifier on synthetic images and test on real images.</a:t>
            </a:r>
          </a:p>
        </p:txBody>
      </p:sp>
      <p:pic>
        <p:nvPicPr>
          <p:cNvPr id="4" name="Picture 3">
            <a:extLst>
              <a:ext uri="{FF2B5EF4-FFF2-40B4-BE49-F238E27FC236}">
                <a16:creationId xmlns:a16="http://schemas.microsoft.com/office/drawing/2014/main" id="{C039F76B-8E2A-4D41-B2FC-5CE4589B90FA}"/>
              </a:ext>
            </a:extLst>
          </p:cNvPr>
          <p:cNvPicPr>
            <a:picLocks noChangeAspect="1"/>
          </p:cNvPicPr>
          <p:nvPr/>
        </p:nvPicPr>
        <p:blipFill>
          <a:blip r:embed="rId3"/>
          <a:stretch>
            <a:fillRect/>
          </a:stretch>
        </p:blipFill>
        <p:spPr>
          <a:xfrm>
            <a:off x="1166124" y="1528497"/>
            <a:ext cx="9859751" cy="3801005"/>
          </a:xfrm>
          <a:prstGeom prst="rect">
            <a:avLst/>
          </a:prstGeom>
        </p:spPr>
      </p:pic>
      <p:sp>
        <p:nvSpPr>
          <p:cNvPr id="11" name="TextBox 10">
            <a:extLst>
              <a:ext uri="{FF2B5EF4-FFF2-40B4-BE49-F238E27FC236}">
                <a16:creationId xmlns:a16="http://schemas.microsoft.com/office/drawing/2014/main" id="{FFB52991-C6B5-48A4-9334-8D620FDD7226}"/>
              </a:ext>
            </a:extLst>
          </p:cNvPr>
          <p:cNvSpPr txBox="1"/>
          <p:nvPr/>
        </p:nvSpPr>
        <p:spPr>
          <a:xfrm>
            <a:off x="-198524" y="4718460"/>
            <a:ext cx="5227724" cy="646331"/>
          </a:xfrm>
          <a:prstGeom prst="rect">
            <a:avLst/>
          </a:prstGeom>
          <a:noFill/>
        </p:spPr>
        <p:txBody>
          <a:bodyPr wrap="square">
            <a:spAutoFit/>
          </a:bodyPr>
          <a:lstStyle/>
          <a:p>
            <a:pPr marL="800280" lvl="1" indent="-339120">
              <a:buClr>
                <a:srgbClr val="FF0000"/>
              </a:buClr>
              <a:buFont typeface="Wingdings" charset="2"/>
              <a:buChar char=""/>
            </a:pPr>
            <a:r>
              <a:rPr lang="en-US" sz="1800" spc="-1" dirty="0">
                <a:solidFill>
                  <a:srgbClr val="000000"/>
                </a:solidFill>
                <a:latin typeface="Segoe UI" panose="020B0502040204020203" pitchFamily="34" charset="0"/>
                <a:cs typeface="Segoe UI" panose="020B0502040204020203" pitchFamily="34" charset="0"/>
              </a:rPr>
              <a:t>Analyze domain gap between synthetic and real data distribution.</a:t>
            </a:r>
          </a:p>
        </p:txBody>
      </p:sp>
    </p:spTree>
    <p:extLst>
      <p:ext uri="{BB962C8B-B14F-4D97-AF65-F5344CB8AC3E}">
        <p14:creationId xmlns:p14="http://schemas.microsoft.com/office/powerpoint/2010/main" val="1308490853"/>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a:xfrm>
            <a:off x="1558925" y="123825"/>
            <a:ext cx="10440988" cy="468314"/>
          </a:xfrm>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0" y="1033285"/>
            <a:ext cx="3070459"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Experiment 2</a:t>
            </a:r>
          </a:p>
        </p:txBody>
      </p:sp>
      <p:sp>
        <p:nvSpPr>
          <p:cNvPr id="7" name="TextBox 6">
            <a:extLst>
              <a:ext uri="{FF2B5EF4-FFF2-40B4-BE49-F238E27FC236}">
                <a16:creationId xmlns:a16="http://schemas.microsoft.com/office/drawing/2014/main" id="{50C0DE0C-2A8A-436E-A1E2-788317A6756F}"/>
              </a:ext>
            </a:extLst>
          </p:cNvPr>
          <p:cNvSpPr txBox="1"/>
          <p:nvPr/>
        </p:nvSpPr>
        <p:spPr>
          <a:xfrm>
            <a:off x="3809521" y="5483394"/>
            <a:ext cx="5258279" cy="276999"/>
          </a:xfrm>
          <a:prstGeom prst="rect">
            <a:avLst/>
          </a:prstGeom>
          <a:noFill/>
        </p:spPr>
        <p:txBody>
          <a:bodyPr wrap="square">
            <a:spAutoFit/>
          </a:bodyPr>
          <a:lstStyle/>
          <a:p>
            <a:pPr marL="3960">
              <a:buClr>
                <a:srgbClr val="FF0000"/>
              </a:buClr>
            </a:pPr>
            <a:r>
              <a:rPr lang="en-US" sz="1200" spc="-1" dirty="0">
                <a:solidFill>
                  <a:srgbClr val="000000"/>
                </a:solidFill>
                <a:latin typeface="Segoe UI" panose="020B0502040204020203" pitchFamily="34" charset="0"/>
                <a:cs typeface="Segoe UI" panose="020B0502040204020203" pitchFamily="34" charset="0"/>
              </a:rPr>
              <a:t>Figure 15: Train a classifier on </a:t>
            </a:r>
            <a:r>
              <a:rPr lang="en-US" sz="1200" spc="-1" dirty="0" err="1">
                <a:solidFill>
                  <a:srgbClr val="000000"/>
                </a:solidFill>
                <a:latin typeface="Segoe UI" panose="020B0502040204020203" pitchFamily="34" charset="0"/>
                <a:cs typeface="Segoe UI" panose="020B0502040204020203" pitchFamily="34" charset="0"/>
              </a:rPr>
              <a:t>faxified</a:t>
            </a:r>
            <a:r>
              <a:rPr lang="en-US" sz="1200" spc="-1" dirty="0">
                <a:solidFill>
                  <a:srgbClr val="000000"/>
                </a:solidFill>
                <a:latin typeface="Segoe UI" panose="020B0502040204020203" pitchFamily="34" charset="0"/>
                <a:cs typeface="Segoe UI" panose="020B0502040204020203" pitchFamily="34" charset="0"/>
              </a:rPr>
              <a:t> images and test on real images.</a:t>
            </a:r>
          </a:p>
        </p:txBody>
      </p:sp>
      <p:pic>
        <p:nvPicPr>
          <p:cNvPr id="3" name="Picture 2">
            <a:extLst>
              <a:ext uri="{FF2B5EF4-FFF2-40B4-BE49-F238E27FC236}">
                <a16:creationId xmlns:a16="http://schemas.microsoft.com/office/drawing/2014/main" id="{0D0E8ADF-292D-4DB2-BBAF-9A20102044DF}"/>
              </a:ext>
            </a:extLst>
          </p:cNvPr>
          <p:cNvPicPr>
            <a:picLocks noChangeAspect="1"/>
          </p:cNvPicPr>
          <p:nvPr/>
        </p:nvPicPr>
        <p:blipFill>
          <a:blip r:embed="rId3"/>
          <a:stretch>
            <a:fillRect/>
          </a:stretch>
        </p:blipFill>
        <p:spPr>
          <a:xfrm>
            <a:off x="1167323" y="1528200"/>
            <a:ext cx="9857353" cy="3801600"/>
          </a:xfrm>
          <a:prstGeom prst="rect">
            <a:avLst/>
          </a:prstGeom>
        </p:spPr>
      </p:pic>
      <p:sp>
        <p:nvSpPr>
          <p:cNvPr id="11" name="TextBox 10">
            <a:extLst>
              <a:ext uri="{FF2B5EF4-FFF2-40B4-BE49-F238E27FC236}">
                <a16:creationId xmlns:a16="http://schemas.microsoft.com/office/drawing/2014/main" id="{2025CB99-EF82-4978-9695-635C21C5B3B7}"/>
              </a:ext>
            </a:extLst>
          </p:cNvPr>
          <p:cNvSpPr txBox="1"/>
          <p:nvPr/>
        </p:nvSpPr>
        <p:spPr>
          <a:xfrm>
            <a:off x="-180459" y="4653653"/>
            <a:ext cx="4905119" cy="646331"/>
          </a:xfrm>
          <a:prstGeom prst="rect">
            <a:avLst/>
          </a:prstGeom>
          <a:noFill/>
        </p:spPr>
        <p:txBody>
          <a:bodyPr wrap="square">
            <a:spAutoFit/>
          </a:bodyPr>
          <a:lstStyle/>
          <a:p>
            <a:pPr marL="800280" lvl="1" indent="-339120">
              <a:buClr>
                <a:srgbClr val="FF0000"/>
              </a:buClr>
              <a:buFont typeface="Wingdings" charset="2"/>
              <a:buChar char=""/>
            </a:pPr>
            <a:r>
              <a:rPr lang="en-US" sz="1800" spc="-1" dirty="0">
                <a:solidFill>
                  <a:srgbClr val="000000"/>
                </a:solidFill>
                <a:latin typeface="Segoe UI" panose="020B0502040204020203" pitchFamily="34" charset="0"/>
                <a:cs typeface="Segoe UI" panose="020B0502040204020203" pitchFamily="34" charset="0"/>
              </a:rPr>
              <a:t>Analyze domain gap between </a:t>
            </a:r>
            <a:r>
              <a:rPr lang="en-US" sz="1800" spc="-1" dirty="0" err="1">
                <a:solidFill>
                  <a:srgbClr val="000000"/>
                </a:solidFill>
                <a:latin typeface="Segoe UI" panose="020B0502040204020203" pitchFamily="34" charset="0"/>
                <a:cs typeface="Segoe UI" panose="020B0502040204020203" pitchFamily="34" charset="0"/>
              </a:rPr>
              <a:t>faxified</a:t>
            </a:r>
            <a:r>
              <a:rPr lang="en-US" sz="1800" spc="-1" dirty="0">
                <a:solidFill>
                  <a:srgbClr val="000000"/>
                </a:solidFill>
                <a:latin typeface="Segoe UI" panose="020B0502040204020203" pitchFamily="34" charset="0"/>
                <a:cs typeface="Segoe UI" panose="020B0502040204020203" pitchFamily="34" charset="0"/>
              </a:rPr>
              <a:t> and real data distribution.</a:t>
            </a:r>
          </a:p>
        </p:txBody>
      </p:sp>
    </p:spTree>
    <p:extLst>
      <p:ext uri="{BB962C8B-B14F-4D97-AF65-F5344CB8AC3E}">
        <p14:creationId xmlns:p14="http://schemas.microsoft.com/office/powerpoint/2010/main" val="3187846698"/>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a:xfrm>
            <a:off x="1558925" y="123825"/>
            <a:ext cx="10440988" cy="468314"/>
          </a:xfrm>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0" y="1033285"/>
            <a:ext cx="3070459"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Experiment 3</a:t>
            </a:r>
          </a:p>
        </p:txBody>
      </p:sp>
      <p:sp>
        <p:nvSpPr>
          <p:cNvPr id="7" name="TextBox 6">
            <a:extLst>
              <a:ext uri="{FF2B5EF4-FFF2-40B4-BE49-F238E27FC236}">
                <a16:creationId xmlns:a16="http://schemas.microsoft.com/office/drawing/2014/main" id="{F12267CE-26EF-436F-ACE6-D1F538AF8F11}"/>
              </a:ext>
            </a:extLst>
          </p:cNvPr>
          <p:cNvSpPr txBox="1"/>
          <p:nvPr/>
        </p:nvSpPr>
        <p:spPr>
          <a:xfrm>
            <a:off x="4107652" y="5779869"/>
            <a:ext cx="4782348" cy="276999"/>
          </a:xfrm>
          <a:prstGeom prst="rect">
            <a:avLst/>
          </a:prstGeom>
          <a:noFill/>
        </p:spPr>
        <p:txBody>
          <a:bodyPr wrap="square">
            <a:spAutoFit/>
          </a:bodyPr>
          <a:lstStyle/>
          <a:p>
            <a:pPr marL="3960">
              <a:buClr>
                <a:srgbClr val="FF0000"/>
              </a:buClr>
            </a:pPr>
            <a:r>
              <a:rPr lang="en-US" sz="1200" spc="-1" dirty="0">
                <a:solidFill>
                  <a:srgbClr val="000000"/>
                </a:solidFill>
                <a:latin typeface="Segoe UI" panose="020B0502040204020203" pitchFamily="34" charset="0"/>
                <a:cs typeface="Segoe UI" panose="020B0502040204020203" pitchFamily="34" charset="0"/>
              </a:rPr>
              <a:t>Figure 16: Train a classifier on fake images and test on real images.</a:t>
            </a:r>
          </a:p>
        </p:txBody>
      </p:sp>
      <p:pic>
        <p:nvPicPr>
          <p:cNvPr id="4" name="Picture 3">
            <a:extLst>
              <a:ext uri="{FF2B5EF4-FFF2-40B4-BE49-F238E27FC236}">
                <a16:creationId xmlns:a16="http://schemas.microsoft.com/office/drawing/2014/main" id="{946A185C-B2BB-4255-98EA-0AF4CAA3844A}"/>
              </a:ext>
            </a:extLst>
          </p:cNvPr>
          <p:cNvPicPr>
            <a:picLocks noChangeAspect="1"/>
          </p:cNvPicPr>
          <p:nvPr/>
        </p:nvPicPr>
        <p:blipFill>
          <a:blip r:embed="rId3"/>
          <a:stretch>
            <a:fillRect/>
          </a:stretch>
        </p:blipFill>
        <p:spPr>
          <a:xfrm>
            <a:off x="1167323" y="1549812"/>
            <a:ext cx="9857353" cy="3801600"/>
          </a:xfrm>
          <a:prstGeom prst="rect">
            <a:avLst/>
          </a:prstGeom>
        </p:spPr>
      </p:pic>
      <p:sp>
        <p:nvSpPr>
          <p:cNvPr id="9" name="TextBox 8">
            <a:extLst>
              <a:ext uri="{FF2B5EF4-FFF2-40B4-BE49-F238E27FC236}">
                <a16:creationId xmlns:a16="http://schemas.microsoft.com/office/drawing/2014/main" id="{4F8DEE6C-2163-491B-A242-3FC73D9E6BCE}"/>
              </a:ext>
            </a:extLst>
          </p:cNvPr>
          <p:cNvSpPr txBox="1"/>
          <p:nvPr/>
        </p:nvSpPr>
        <p:spPr>
          <a:xfrm>
            <a:off x="-277182" y="4579540"/>
            <a:ext cx="6132442" cy="1200329"/>
          </a:xfrm>
          <a:prstGeom prst="rect">
            <a:avLst/>
          </a:prstGeom>
          <a:noFill/>
        </p:spPr>
        <p:txBody>
          <a:bodyPr wrap="square">
            <a:spAutoFit/>
          </a:bodyPr>
          <a:lstStyle/>
          <a:p>
            <a:pPr marL="800280" lvl="1" indent="-339120">
              <a:buClr>
                <a:srgbClr val="FF0000"/>
              </a:buClr>
              <a:buFont typeface="Wingdings" charset="2"/>
              <a:buChar char=""/>
            </a:pPr>
            <a:r>
              <a:rPr lang="en-US" sz="1800" spc="-1" dirty="0">
                <a:solidFill>
                  <a:srgbClr val="000000"/>
                </a:solidFill>
                <a:latin typeface="Segoe UI" panose="020B0502040204020203" pitchFamily="34" charset="0"/>
                <a:cs typeface="Segoe UI" panose="020B0502040204020203" pitchFamily="34" charset="0"/>
              </a:rPr>
              <a:t>Analyze domain gap between fake and real data distribution.</a:t>
            </a:r>
          </a:p>
          <a:p>
            <a:pPr marL="800280" lvl="1" indent="-339120">
              <a:buClr>
                <a:srgbClr val="FF0000"/>
              </a:buClr>
              <a:buFont typeface="Wingdings" charset="2"/>
              <a:buChar char=""/>
            </a:pPr>
            <a:r>
              <a:rPr lang="en-US" sz="1800" spc="-1" dirty="0">
                <a:latin typeface="Segoe UI" panose="020B0502040204020203" pitchFamily="34" charset="0"/>
                <a:cs typeface="Segoe UI" panose="020B0502040204020203" pitchFamily="34" charset="0"/>
              </a:rPr>
              <a:t>Decides the quality of fake images.</a:t>
            </a:r>
            <a:endParaRPr lang="en-IN" dirty="0"/>
          </a:p>
          <a:p>
            <a:pPr marL="461160" lvl="1">
              <a:buClr>
                <a:srgbClr val="FF0000"/>
              </a:buClr>
            </a:pPr>
            <a:endParaRPr lang="en-US" sz="1800" spc="-1" dirty="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27029076"/>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C497D-48E1-4429-95E2-E2042F613520}"/>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pic>
        <p:nvPicPr>
          <p:cNvPr id="7" name="Picture 6" descr="Graphical user interface, application, table&#10;&#10;Description automatically generated">
            <a:extLst>
              <a:ext uri="{FF2B5EF4-FFF2-40B4-BE49-F238E27FC236}">
                <a16:creationId xmlns:a16="http://schemas.microsoft.com/office/drawing/2014/main" id="{134DB66D-6D45-437E-8543-913A3BF5D50D}"/>
              </a:ext>
            </a:extLst>
          </p:cNvPr>
          <p:cNvPicPr>
            <a:picLocks noChangeAspect="1"/>
          </p:cNvPicPr>
          <p:nvPr/>
        </p:nvPicPr>
        <p:blipFill>
          <a:blip r:embed="rId3"/>
          <a:stretch>
            <a:fillRect/>
          </a:stretch>
        </p:blipFill>
        <p:spPr>
          <a:xfrm>
            <a:off x="154782" y="1864626"/>
            <a:ext cx="7376617" cy="2955024"/>
          </a:xfrm>
          <a:prstGeom prst="rect">
            <a:avLst/>
          </a:prstGeom>
        </p:spPr>
      </p:pic>
      <p:pic>
        <p:nvPicPr>
          <p:cNvPr id="9" name="Picture 8" descr="Text, letter&#10;&#10;Description automatically generated">
            <a:extLst>
              <a:ext uri="{FF2B5EF4-FFF2-40B4-BE49-F238E27FC236}">
                <a16:creationId xmlns:a16="http://schemas.microsoft.com/office/drawing/2014/main" id="{D02DD98D-468D-4EB6-ADFB-FC4A8740B106}"/>
              </a:ext>
            </a:extLst>
          </p:cNvPr>
          <p:cNvPicPr>
            <a:picLocks noChangeAspect="1"/>
          </p:cNvPicPr>
          <p:nvPr/>
        </p:nvPicPr>
        <p:blipFill>
          <a:blip r:embed="rId4"/>
          <a:stretch>
            <a:fillRect/>
          </a:stretch>
        </p:blipFill>
        <p:spPr>
          <a:xfrm>
            <a:off x="8027988" y="1732263"/>
            <a:ext cx="3417888" cy="3219750"/>
          </a:xfrm>
          <a:prstGeom prst="rect">
            <a:avLst/>
          </a:prstGeom>
          <a:ln>
            <a:noFill/>
          </a:ln>
        </p:spPr>
      </p:pic>
      <p:sp>
        <p:nvSpPr>
          <p:cNvPr id="30" name="TextBox 29">
            <a:extLst>
              <a:ext uri="{FF2B5EF4-FFF2-40B4-BE49-F238E27FC236}">
                <a16:creationId xmlns:a16="http://schemas.microsoft.com/office/drawing/2014/main" id="{7A3762C8-8D91-4CC5-AA86-B63635750B62}"/>
              </a:ext>
            </a:extLst>
          </p:cNvPr>
          <p:cNvSpPr txBox="1"/>
          <p:nvPr/>
        </p:nvSpPr>
        <p:spPr>
          <a:xfrm>
            <a:off x="7774782" y="5242520"/>
            <a:ext cx="4164012" cy="461665"/>
          </a:xfrm>
          <a:prstGeom prst="rect">
            <a:avLst/>
          </a:prstGeom>
          <a:noFill/>
        </p:spPr>
        <p:txBody>
          <a:bodyPr wrap="square">
            <a:spAutoFit/>
          </a:bodyPr>
          <a:lstStyle/>
          <a:p>
            <a:r>
              <a:rPr lang="en-US" sz="1200" dirty="0">
                <a:effectLst/>
                <a:latin typeface="Segoe UI" panose="020B0502040204020203" pitchFamily="34" charset="0"/>
                <a:ea typeface="Roboto" panose="02000000000000000000" pitchFamily="2" charset="0"/>
                <a:cs typeface="Segoe UI" panose="020B0502040204020203" pitchFamily="34" charset="0"/>
              </a:rPr>
              <a:t>Figure 18: Examples of handwritten </a:t>
            </a:r>
            <a:r>
              <a:rPr lang="en-US" sz="1200" dirty="0">
                <a:latin typeface="Segoe UI" panose="020B0502040204020203" pitchFamily="34" charset="0"/>
                <a:ea typeface="Roboto" panose="02000000000000000000" pitchFamily="2" charset="0"/>
                <a:cs typeface="Segoe UI" panose="020B0502040204020203" pitchFamily="34" charset="0"/>
              </a:rPr>
              <a:t>c</a:t>
            </a:r>
            <a:r>
              <a:rPr lang="en-US" sz="1200" dirty="0">
                <a:effectLst/>
                <a:latin typeface="Segoe UI" panose="020B0502040204020203" pitchFamily="34" charset="0"/>
                <a:ea typeface="Roboto" panose="02000000000000000000" pitchFamily="2" charset="0"/>
                <a:cs typeface="Segoe UI" panose="020B0502040204020203" pitchFamily="34" charset="0"/>
              </a:rPr>
              <a:t>rops from handwriting </a:t>
            </a:r>
            <a:r>
              <a:rPr lang="en-US" sz="1200" dirty="0">
                <a:latin typeface="Segoe UI" panose="020B0502040204020203" pitchFamily="34" charset="0"/>
                <a:ea typeface="Roboto" panose="02000000000000000000" pitchFamily="2" charset="0"/>
                <a:cs typeface="Segoe UI" panose="020B0502040204020203" pitchFamily="34" charset="0"/>
              </a:rPr>
              <a:t>n</a:t>
            </a:r>
            <a:r>
              <a:rPr lang="en-US" sz="1200" dirty="0">
                <a:effectLst/>
                <a:latin typeface="Segoe UI" panose="020B0502040204020203" pitchFamily="34" charset="0"/>
                <a:ea typeface="Roboto" panose="02000000000000000000" pitchFamily="2" charset="0"/>
                <a:cs typeface="Segoe UI" panose="020B0502040204020203" pitchFamily="34" charset="0"/>
              </a:rPr>
              <a:t>umber dataset. </a:t>
            </a:r>
            <a:endParaRPr lang="en-US" sz="1200" dirty="0">
              <a:latin typeface="Segoe UI" panose="020B0502040204020203" pitchFamily="34" charset="0"/>
              <a:ea typeface="Roboto" panose="02000000000000000000" pitchFamily="2" charset="0"/>
              <a:cs typeface="Segoe UI" panose="020B0502040204020203" pitchFamily="34" charset="0"/>
            </a:endParaRPr>
          </a:p>
        </p:txBody>
      </p:sp>
      <p:sp>
        <p:nvSpPr>
          <p:cNvPr id="31" name="Textplatzhalter 6">
            <a:extLst>
              <a:ext uri="{FF2B5EF4-FFF2-40B4-BE49-F238E27FC236}">
                <a16:creationId xmlns:a16="http://schemas.microsoft.com/office/drawing/2014/main" id="{F7CD88C0-7D6A-4444-974D-B00E14F0CEA8}"/>
              </a:ext>
            </a:extLst>
          </p:cNvPr>
          <p:cNvSpPr txBox="1">
            <a:spLocks/>
          </p:cNvSpPr>
          <p:nvPr/>
        </p:nvSpPr>
        <p:spPr>
          <a:xfrm>
            <a:off x="-562060" y="1008513"/>
            <a:ext cx="7620000"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endParaRPr lang="en-IN" dirty="0">
              <a:latin typeface="Segoe UI" panose="020B0502040204020203" pitchFamily="34" charset="0"/>
              <a:ea typeface="Roboto" panose="020B0604020202020204" charset="0"/>
              <a:cs typeface="Segoe UI" panose="020B0502040204020203" pitchFamily="34" charset="0"/>
            </a:endParaRPr>
          </a:p>
        </p:txBody>
      </p:sp>
      <p:sp>
        <p:nvSpPr>
          <p:cNvPr id="35" name="TextBox 34">
            <a:extLst>
              <a:ext uri="{FF2B5EF4-FFF2-40B4-BE49-F238E27FC236}">
                <a16:creationId xmlns:a16="http://schemas.microsoft.com/office/drawing/2014/main" id="{1B9BB0A3-AC39-4E88-9ECF-E7D64DF02515}"/>
              </a:ext>
            </a:extLst>
          </p:cNvPr>
          <p:cNvSpPr txBox="1"/>
          <p:nvPr/>
        </p:nvSpPr>
        <p:spPr>
          <a:xfrm>
            <a:off x="1558925" y="5334852"/>
            <a:ext cx="5626015" cy="276999"/>
          </a:xfrm>
          <a:prstGeom prst="rect">
            <a:avLst/>
          </a:prstGeom>
          <a:noFill/>
        </p:spPr>
        <p:txBody>
          <a:bodyPr wrap="square">
            <a:spAutoFit/>
          </a:bodyPr>
          <a:lstStyle/>
          <a:p>
            <a:r>
              <a:rPr lang="en-GB" sz="1200" dirty="0">
                <a:effectLst/>
                <a:latin typeface="Segoe UI" panose="020B0502040204020203" pitchFamily="34" charset="0"/>
                <a:ea typeface="Roboto" panose="02000000000000000000" pitchFamily="2" charset="0"/>
                <a:cs typeface="Segoe UI" panose="020B0502040204020203" pitchFamily="34" charset="0"/>
              </a:rPr>
              <a:t>Figure 17: Inserting h</a:t>
            </a:r>
            <a:r>
              <a:rPr lang="en-GB" sz="1200" dirty="0">
                <a:latin typeface="Segoe UI" panose="020B0502040204020203" pitchFamily="34" charset="0"/>
                <a:ea typeface="Roboto" panose="02000000000000000000" pitchFamily="2" charset="0"/>
                <a:cs typeface="Segoe UI" panose="020B0502040204020203" pitchFamily="34" charset="0"/>
              </a:rPr>
              <a:t>andwritten</a:t>
            </a:r>
            <a:r>
              <a:rPr lang="en-GB" sz="1200" dirty="0">
                <a:effectLst/>
                <a:latin typeface="Segoe UI" panose="020B0502040204020203" pitchFamily="34" charset="0"/>
                <a:ea typeface="Roboto" panose="02000000000000000000" pitchFamily="2" charset="0"/>
                <a:cs typeface="Segoe UI" panose="020B0502040204020203" pitchFamily="34" charset="0"/>
              </a:rPr>
              <a:t> </a:t>
            </a:r>
            <a:r>
              <a:rPr lang="en-GB" sz="1200" dirty="0">
                <a:latin typeface="Segoe UI" panose="020B0502040204020203" pitchFamily="34" charset="0"/>
                <a:ea typeface="Roboto" panose="02000000000000000000" pitchFamily="2" charset="0"/>
                <a:cs typeface="Segoe UI" panose="020B0502040204020203" pitchFamily="34" charset="0"/>
              </a:rPr>
              <a:t>c</a:t>
            </a:r>
            <a:r>
              <a:rPr lang="en-GB" sz="1200" dirty="0">
                <a:effectLst/>
                <a:latin typeface="Segoe UI" panose="020B0502040204020203" pitchFamily="34" charset="0"/>
                <a:ea typeface="Roboto" panose="02000000000000000000" pitchFamily="2" charset="0"/>
                <a:cs typeface="Segoe UI" panose="020B0502040204020203" pitchFamily="34" charset="0"/>
              </a:rPr>
              <a:t>rops in empty </a:t>
            </a:r>
            <a:r>
              <a:rPr lang="en-GB" sz="1200" dirty="0">
                <a:latin typeface="Segoe UI" panose="020B0502040204020203" pitchFamily="34" charset="0"/>
                <a:ea typeface="Roboto" panose="02000000000000000000" pitchFamily="2" charset="0"/>
                <a:cs typeface="Segoe UI" panose="020B0502040204020203" pitchFamily="34" charset="0"/>
              </a:rPr>
              <a:t>f</a:t>
            </a:r>
            <a:r>
              <a:rPr lang="en-GB" sz="1200" dirty="0">
                <a:effectLst/>
                <a:latin typeface="Segoe UI" panose="020B0502040204020203" pitchFamily="34" charset="0"/>
                <a:ea typeface="Roboto" panose="02000000000000000000" pitchFamily="2" charset="0"/>
                <a:cs typeface="Segoe UI" panose="020B0502040204020203" pitchFamily="34" charset="0"/>
              </a:rPr>
              <a:t>orm </a:t>
            </a:r>
            <a:r>
              <a:rPr lang="en-GB" sz="1200" dirty="0">
                <a:latin typeface="Segoe UI" panose="020B0502040204020203" pitchFamily="34" charset="0"/>
                <a:ea typeface="Roboto" panose="02000000000000000000" pitchFamily="2" charset="0"/>
                <a:cs typeface="Segoe UI" panose="020B0502040204020203" pitchFamily="34" charset="0"/>
              </a:rPr>
              <a:t>t</a:t>
            </a:r>
            <a:r>
              <a:rPr lang="en-GB" sz="1200" dirty="0">
                <a:effectLst/>
                <a:latin typeface="Segoe UI" panose="020B0502040204020203" pitchFamily="34" charset="0"/>
                <a:ea typeface="Roboto" panose="02000000000000000000" pitchFamily="2" charset="0"/>
                <a:cs typeface="Segoe UI" panose="020B0502040204020203" pitchFamily="34" charset="0"/>
              </a:rPr>
              <a:t>emplates. </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sp>
        <p:nvSpPr>
          <p:cNvPr id="8" name="Textplatzhalter 6">
            <a:extLst>
              <a:ext uri="{FF2B5EF4-FFF2-40B4-BE49-F238E27FC236}">
                <a16:creationId xmlns:a16="http://schemas.microsoft.com/office/drawing/2014/main" id="{AF293D48-2787-497A-9FEA-A429DA39BF90}"/>
              </a:ext>
            </a:extLst>
          </p:cNvPr>
          <p:cNvSpPr txBox="1">
            <a:spLocks/>
          </p:cNvSpPr>
          <p:nvPr/>
        </p:nvSpPr>
        <p:spPr>
          <a:xfrm>
            <a:off x="-192874" y="1017478"/>
            <a:ext cx="6898474" cy="468313"/>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Synthetic Images Creation Process</a:t>
            </a:r>
          </a:p>
        </p:txBody>
      </p:sp>
    </p:spTree>
    <p:extLst>
      <p:ext uri="{BB962C8B-B14F-4D97-AF65-F5344CB8AC3E}">
        <p14:creationId xmlns:p14="http://schemas.microsoft.com/office/powerpoint/2010/main" val="3497442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C497D-48E1-4429-95E2-E2042F613520}"/>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pic>
        <p:nvPicPr>
          <p:cNvPr id="11" name="Picture 10" descr="A picture containing text, newspaper, screenshot&#10;&#10;Description automatically generated">
            <a:extLst>
              <a:ext uri="{FF2B5EF4-FFF2-40B4-BE49-F238E27FC236}">
                <a16:creationId xmlns:a16="http://schemas.microsoft.com/office/drawing/2014/main" id="{5F5E8BD4-7E86-474C-95F2-6D6208CA50D3}"/>
              </a:ext>
            </a:extLst>
          </p:cNvPr>
          <p:cNvPicPr>
            <a:picLocks noChangeAspect="1"/>
          </p:cNvPicPr>
          <p:nvPr/>
        </p:nvPicPr>
        <p:blipFill>
          <a:blip r:embed="rId3"/>
          <a:stretch>
            <a:fillRect/>
          </a:stretch>
        </p:blipFill>
        <p:spPr>
          <a:xfrm>
            <a:off x="290484" y="1620881"/>
            <a:ext cx="7666147" cy="4102869"/>
          </a:xfrm>
          <a:prstGeom prst="rect">
            <a:avLst/>
          </a:prstGeom>
        </p:spPr>
      </p:pic>
      <p:sp>
        <p:nvSpPr>
          <p:cNvPr id="19" name="TextBox 18">
            <a:extLst>
              <a:ext uri="{FF2B5EF4-FFF2-40B4-BE49-F238E27FC236}">
                <a16:creationId xmlns:a16="http://schemas.microsoft.com/office/drawing/2014/main" id="{E2D15D62-0757-49E5-96D9-DE38DEACF7F7}"/>
              </a:ext>
            </a:extLst>
          </p:cNvPr>
          <p:cNvSpPr txBox="1"/>
          <p:nvPr/>
        </p:nvSpPr>
        <p:spPr>
          <a:xfrm>
            <a:off x="1493127" y="5960080"/>
            <a:ext cx="6670307" cy="276999"/>
          </a:xfrm>
          <a:prstGeom prst="rect">
            <a:avLst/>
          </a:prstGeom>
          <a:noFill/>
        </p:spPr>
        <p:txBody>
          <a:bodyPr wrap="square">
            <a:spAutoFit/>
          </a:bodyPr>
          <a:lstStyle/>
          <a:p>
            <a:pPr lvl="1"/>
            <a:r>
              <a:rPr lang="en-GB" sz="1200" dirty="0">
                <a:effectLst/>
                <a:latin typeface="Segoe UI" panose="020B0502040204020203" pitchFamily="34" charset="0"/>
                <a:ea typeface="Roboto" panose="02000000000000000000" pitchFamily="2" charset="0"/>
                <a:cs typeface="Segoe UI" panose="020B0502040204020203" pitchFamily="34" charset="0"/>
              </a:rPr>
              <a:t>Figure </a:t>
            </a:r>
            <a:r>
              <a:rPr lang="en-GB" sz="1200" dirty="0">
                <a:latin typeface="Segoe UI" panose="020B0502040204020203" pitchFamily="34" charset="0"/>
                <a:ea typeface="Roboto" panose="02000000000000000000" pitchFamily="2" charset="0"/>
                <a:cs typeface="Segoe UI" panose="020B0502040204020203" pitchFamily="34" charset="0"/>
              </a:rPr>
              <a:t>19</a:t>
            </a:r>
            <a:r>
              <a:rPr lang="en-GB" sz="1200" dirty="0">
                <a:effectLst/>
                <a:latin typeface="Segoe UI" panose="020B0502040204020203" pitchFamily="34" charset="0"/>
                <a:ea typeface="Roboto" panose="02000000000000000000" pitchFamily="2" charset="0"/>
                <a:cs typeface="Segoe UI" panose="020B0502040204020203" pitchFamily="34" charset="0"/>
              </a:rPr>
              <a:t>: An illustration of </a:t>
            </a:r>
            <a:r>
              <a:rPr lang="en-GB" sz="1200" dirty="0" err="1">
                <a:latin typeface="Segoe UI" panose="020B0502040204020203" pitchFamily="34" charset="0"/>
                <a:ea typeface="Roboto" panose="02000000000000000000" pitchFamily="2" charset="0"/>
                <a:cs typeface="Segoe UI" panose="020B0502040204020203" pitchFamily="34" charset="0"/>
              </a:rPr>
              <a:t>f</a:t>
            </a:r>
            <a:r>
              <a:rPr lang="en-GB" sz="1200" dirty="0" err="1">
                <a:effectLst/>
                <a:latin typeface="Segoe UI" panose="020B0502040204020203" pitchFamily="34" charset="0"/>
                <a:ea typeface="Roboto" panose="02000000000000000000" pitchFamily="2" charset="0"/>
                <a:cs typeface="Segoe UI" panose="020B0502040204020203" pitchFamily="34" charset="0"/>
              </a:rPr>
              <a:t>axification</a:t>
            </a:r>
            <a:r>
              <a:rPr lang="en-GB" sz="1200" dirty="0">
                <a:effectLst/>
                <a:latin typeface="Segoe UI" panose="020B0502040204020203" pitchFamily="34" charset="0"/>
                <a:ea typeface="Roboto" panose="02000000000000000000" pitchFamily="2" charset="0"/>
                <a:cs typeface="Segoe UI" panose="020B0502040204020203" pitchFamily="34" charset="0"/>
              </a:rPr>
              <a:t> process applied on synthetic </a:t>
            </a:r>
            <a:r>
              <a:rPr lang="en-GB" sz="1200" dirty="0">
                <a:latin typeface="Segoe UI" panose="020B0502040204020203" pitchFamily="34" charset="0"/>
                <a:ea typeface="Roboto" panose="02000000000000000000" pitchFamily="2" charset="0"/>
                <a:cs typeface="Segoe UI" panose="020B0502040204020203" pitchFamily="34" charset="0"/>
              </a:rPr>
              <a:t>i</a:t>
            </a:r>
            <a:r>
              <a:rPr lang="en-GB" sz="1200" dirty="0">
                <a:effectLst/>
                <a:latin typeface="Segoe UI" panose="020B0502040204020203" pitchFamily="34" charset="0"/>
                <a:ea typeface="Roboto" panose="02000000000000000000" pitchFamily="2" charset="0"/>
                <a:cs typeface="Segoe UI" panose="020B0502040204020203" pitchFamily="34" charset="0"/>
              </a:rPr>
              <a:t>mages.</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sp>
        <p:nvSpPr>
          <p:cNvPr id="13" name="Textplatzhalter 6">
            <a:extLst>
              <a:ext uri="{FF2B5EF4-FFF2-40B4-BE49-F238E27FC236}">
                <a16:creationId xmlns:a16="http://schemas.microsoft.com/office/drawing/2014/main" id="{33CA9FB7-649A-4FF7-BA9A-F201CDB044E2}"/>
              </a:ext>
            </a:extLst>
          </p:cNvPr>
          <p:cNvSpPr txBox="1">
            <a:spLocks/>
          </p:cNvSpPr>
          <p:nvPr/>
        </p:nvSpPr>
        <p:spPr>
          <a:xfrm>
            <a:off x="154782" y="1008513"/>
            <a:ext cx="7620000"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endParaRPr lang="en-IN" dirty="0">
              <a:latin typeface="Segoe UI" panose="020B0502040204020203" pitchFamily="34" charset="0"/>
              <a:ea typeface="Roboto" panose="020B0604020202020204" charset="0"/>
              <a:cs typeface="Segoe UI" panose="020B0502040204020203" pitchFamily="34" charset="0"/>
            </a:endParaRPr>
          </a:p>
        </p:txBody>
      </p:sp>
      <p:sp>
        <p:nvSpPr>
          <p:cNvPr id="17" name="TextBox 16">
            <a:extLst>
              <a:ext uri="{FF2B5EF4-FFF2-40B4-BE49-F238E27FC236}">
                <a16:creationId xmlns:a16="http://schemas.microsoft.com/office/drawing/2014/main" id="{04201499-85CA-4F9A-9BED-27B4FD17C998}"/>
              </a:ext>
            </a:extLst>
          </p:cNvPr>
          <p:cNvSpPr txBox="1"/>
          <p:nvPr/>
        </p:nvSpPr>
        <p:spPr>
          <a:xfrm>
            <a:off x="8531405" y="1984827"/>
            <a:ext cx="3740221" cy="5574988"/>
          </a:xfrm>
          <a:prstGeom prst="rect">
            <a:avLst/>
          </a:prstGeom>
          <a:noFill/>
        </p:spPr>
        <p:txBody>
          <a:bodyPr wrap="square">
            <a:spAutoFit/>
          </a:bodyPr>
          <a:lstStyle/>
          <a:p>
            <a:pPr marL="343080" indent="-339120">
              <a:lnSpc>
                <a:spcPct val="150000"/>
              </a:lnSpc>
              <a:buClr>
                <a:srgbClr val="FF0000"/>
              </a:buClr>
              <a:buFont typeface="Wingdings" charset="2"/>
              <a:buChar char=""/>
            </a:pPr>
            <a:r>
              <a:rPr lang="en-IN" sz="2000" dirty="0">
                <a:solidFill>
                  <a:prstClr val="black"/>
                </a:solidFill>
                <a:latin typeface="Segoe UI" panose="020B0502040204020203" pitchFamily="34" charset="0"/>
                <a:cs typeface="Segoe UI" panose="020B0502040204020203" pitchFamily="34" charset="0"/>
              </a:rPr>
              <a:t>Conversion to grayscale</a:t>
            </a:r>
          </a:p>
          <a:p>
            <a:pPr marL="343080" indent="-339120">
              <a:lnSpc>
                <a:spcPct val="150000"/>
              </a:lnSpc>
              <a:buClr>
                <a:srgbClr val="FF0000"/>
              </a:buClr>
              <a:buFont typeface="Wingdings" charset="2"/>
              <a:buChar char=""/>
            </a:pPr>
            <a:r>
              <a:rPr lang="en-IN" sz="2000" dirty="0">
                <a:solidFill>
                  <a:prstClr val="black"/>
                </a:solidFill>
                <a:latin typeface="Segoe UI" panose="020B0502040204020203" pitchFamily="34" charset="0"/>
                <a:cs typeface="Segoe UI" panose="020B0502040204020203" pitchFamily="34" charset="0"/>
              </a:rPr>
              <a:t>Brightness transform</a:t>
            </a:r>
          </a:p>
          <a:p>
            <a:pPr marL="343080" indent="-339120">
              <a:lnSpc>
                <a:spcPct val="150000"/>
              </a:lnSpc>
              <a:buClr>
                <a:srgbClr val="FF0000"/>
              </a:buClr>
              <a:buFont typeface="Wingdings" charset="2"/>
              <a:buChar char=""/>
            </a:pPr>
            <a:r>
              <a:rPr lang="en-IN" sz="2000" dirty="0">
                <a:solidFill>
                  <a:prstClr val="black"/>
                </a:solidFill>
                <a:latin typeface="Segoe UI" panose="020B0502040204020203" pitchFamily="34" charset="0"/>
                <a:cs typeface="Segoe UI" panose="020B0502040204020203" pitchFamily="34" charset="0"/>
              </a:rPr>
              <a:t>Binarization</a:t>
            </a:r>
          </a:p>
          <a:p>
            <a:pPr marL="343080" indent="-339120">
              <a:lnSpc>
                <a:spcPct val="150000"/>
              </a:lnSpc>
              <a:buClr>
                <a:srgbClr val="FF0000"/>
              </a:buClr>
              <a:buFont typeface="Wingdings" charset="2"/>
              <a:buChar char=""/>
            </a:pPr>
            <a:r>
              <a:rPr lang="en-IN" sz="2000" dirty="0">
                <a:solidFill>
                  <a:prstClr val="black"/>
                </a:solidFill>
                <a:latin typeface="Segoe UI" panose="020B0502040204020203" pitchFamily="34" charset="0"/>
                <a:cs typeface="Segoe UI" panose="020B0502040204020203" pitchFamily="34" charset="0"/>
              </a:rPr>
              <a:t>Rotate 180 Degrees</a:t>
            </a:r>
          </a:p>
          <a:p>
            <a:pPr marL="343080" indent="-339120">
              <a:lnSpc>
                <a:spcPct val="150000"/>
              </a:lnSpc>
              <a:buClr>
                <a:srgbClr val="FF0000"/>
              </a:buClr>
              <a:buFont typeface="Wingdings" charset="2"/>
              <a:buChar char=""/>
            </a:pPr>
            <a:r>
              <a:rPr lang="en-IN" sz="2000" dirty="0">
                <a:solidFill>
                  <a:prstClr val="black"/>
                </a:solidFill>
                <a:latin typeface="Segoe UI" panose="020B0502040204020203" pitchFamily="34" charset="0"/>
                <a:cs typeface="Segoe UI" panose="020B0502040204020203" pitchFamily="34" charset="0"/>
              </a:rPr>
              <a:t>Adding Noise</a:t>
            </a:r>
          </a:p>
          <a:p>
            <a:pPr marL="343080" indent="-339120">
              <a:lnSpc>
                <a:spcPct val="150000"/>
              </a:lnSpc>
              <a:buClr>
                <a:srgbClr val="FF0000"/>
              </a:buClr>
              <a:buFont typeface="Wingdings" charset="2"/>
              <a:buChar char=""/>
            </a:pPr>
            <a:r>
              <a:rPr lang="en-IN" sz="2000" dirty="0">
                <a:solidFill>
                  <a:prstClr val="black"/>
                </a:solidFill>
                <a:latin typeface="Segoe UI" panose="020B0502040204020203" pitchFamily="34" charset="0"/>
                <a:cs typeface="Segoe UI" panose="020B0502040204020203" pitchFamily="34" charset="0"/>
              </a:rPr>
              <a:t>Gamma Transformation</a:t>
            </a:r>
          </a:p>
          <a:p>
            <a:pPr marL="3960" indent="0">
              <a:lnSpc>
                <a:spcPct val="150000"/>
              </a:lnSpc>
              <a:buClr>
                <a:srgbClr val="FF0000"/>
              </a:buClr>
              <a:buNone/>
            </a:pPr>
            <a:endParaRPr lang="en-GB" sz="2000" dirty="0">
              <a:latin typeface="Segoe UI" panose="020B0502040204020203" pitchFamily="34" charset="0"/>
              <a:cs typeface="Segoe UI" panose="020B0502040204020203" pitchFamily="34" charset="0"/>
            </a:endParaRPr>
          </a:p>
          <a:p>
            <a:pPr marL="343080" indent="-339120">
              <a:lnSpc>
                <a:spcPct val="150000"/>
              </a:lnSpc>
              <a:buClr>
                <a:srgbClr val="FF0000"/>
              </a:buClr>
              <a:buFont typeface="Wingdings" charset="2"/>
              <a:buChar char=""/>
            </a:pPr>
            <a:endParaRPr lang="en-GB" sz="2000" dirty="0">
              <a:latin typeface="Segoe UI" panose="020B0502040204020203" pitchFamily="34" charset="0"/>
              <a:cs typeface="Segoe UI" panose="020B0502040204020203" pitchFamily="34" charset="0"/>
            </a:endParaRPr>
          </a:p>
          <a:p>
            <a:pPr marL="3960" indent="0">
              <a:lnSpc>
                <a:spcPct val="150000"/>
              </a:lnSpc>
              <a:buClr>
                <a:srgbClr val="FF0000"/>
              </a:buClr>
              <a:buNone/>
            </a:pPr>
            <a:endParaRPr lang="en-US" sz="2000" spc="-1" dirty="0">
              <a:latin typeface="Segoe UI" panose="020B0502040204020203" pitchFamily="34" charset="0"/>
              <a:cs typeface="Segoe UI" panose="020B0502040204020203" pitchFamily="34" charset="0"/>
            </a:endParaRPr>
          </a:p>
          <a:p>
            <a:pPr marL="343080" indent="-339120">
              <a:lnSpc>
                <a:spcPct val="150000"/>
              </a:lnSpc>
              <a:buClr>
                <a:srgbClr val="FF0000"/>
              </a:buClr>
              <a:buFont typeface="Wingdings" charset="2"/>
              <a:buChar char=""/>
            </a:pPr>
            <a:endParaRPr lang="en-US" sz="2000" strike="noStrike" spc="-1" dirty="0">
              <a:latin typeface="Segoe UI" panose="020B0502040204020203" pitchFamily="34" charset="0"/>
              <a:cs typeface="Segoe UI" panose="020B0502040204020203" pitchFamily="34" charset="0"/>
            </a:endParaRPr>
          </a:p>
          <a:p>
            <a:pPr marL="343080" indent="-339120">
              <a:lnSpc>
                <a:spcPct val="150000"/>
              </a:lnSpc>
              <a:buClr>
                <a:srgbClr val="FF0000"/>
              </a:buClr>
              <a:buFont typeface="Wingdings" charset="2"/>
              <a:buChar char=""/>
            </a:pPr>
            <a:endParaRPr lang="en-US" sz="2000" spc="-1" dirty="0">
              <a:latin typeface="Segoe UI" panose="020B0502040204020203" pitchFamily="34" charset="0"/>
              <a:cs typeface="Segoe UI" panose="020B0502040204020203" pitchFamily="34" charset="0"/>
            </a:endParaRPr>
          </a:p>
          <a:p>
            <a:pPr marL="343080" indent="-339120">
              <a:lnSpc>
                <a:spcPct val="150000"/>
              </a:lnSpc>
              <a:buClr>
                <a:srgbClr val="FF0000"/>
              </a:buClr>
              <a:buFont typeface="Wingdings" charset="2"/>
              <a:buChar char=""/>
            </a:pPr>
            <a:endParaRPr lang="en-US" sz="2000" strike="noStrike" spc="-1" dirty="0">
              <a:latin typeface="Segoe UI" panose="020B0502040204020203" pitchFamily="34" charset="0"/>
              <a:cs typeface="Segoe UI" panose="020B0502040204020203" pitchFamily="34" charset="0"/>
            </a:endParaRPr>
          </a:p>
        </p:txBody>
      </p:sp>
      <p:sp>
        <p:nvSpPr>
          <p:cNvPr id="20" name="Textplatzhalter 6">
            <a:extLst>
              <a:ext uri="{FF2B5EF4-FFF2-40B4-BE49-F238E27FC236}">
                <a16:creationId xmlns:a16="http://schemas.microsoft.com/office/drawing/2014/main" id="{DF764DCE-9B84-405B-8384-A6921226CAE0}"/>
              </a:ext>
            </a:extLst>
          </p:cNvPr>
          <p:cNvSpPr txBox="1">
            <a:spLocks/>
          </p:cNvSpPr>
          <p:nvPr/>
        </p:nvSpPr>
        <p:spPr>
          <a:xfrm>
            <a:off x="-192874" y="1017478"/>
            <a:ext cx="6898474" cy="468313"/>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err="1">
                <a:latin typeface="Segoe UI" panose="020B0502040204020203" pitchFamily="34" charset="0"/>
                <a:ea typeface="Roboto" panose="020B0604020202020204" charset="0"/>
                <a:cs typeface="Segoe UI" panose="020B0502040204020203" pitchFamily="34" charset="0"/>
              </a:rPr>
              <a:t>Faxified</a:t>
            </a:r>
            <a:r>
              <a:rPr lang="en-IN" dirty="0">
                <a:latin typeface="Segoe UI" panose="020B0502040204020203" pitchFamily="34" charset="0"/>
                <a:ea typeface="Roboto" panose="020B0604020202020204" charset="0"/>
                <a:cs typeface="Segoe UI" panose="020B0502040204020203" pitchFamily="34" charset="0"/>
              </a:rPr>
              <a:t> Images Creation Process</a:t>
            </a:r>
          </a:p>
        </p:txBody>
      </p:sp>
    </p:spTree>
    <p:extLst>
      <p:ext uri="{BB962C8B-B14F-4D97-AF65-F5344CB8AC3E}">
        <p14:creationId xmlns:p14="http://schemas.microsoft.com/office/powerpoint/2010/main" val="748126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C497D-48E1-4429-95E2-E2042F613520}"/>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31" name="Textplatzhalter 6">
            <a:extLst>
              <a:ext uri="{FF2B5EF4-FFF2-40B4-BE49-F238E27FC236}">
                <a16:creationId xmlns:a16="http://schemas.microsoft.com/office/drawing/2014/main" id="{F7CD88C0-7D6A-4444-974D-B00E14F0CEA8}"/>
              </a:ext>
            </a:extLst>
          </p:cNvPr>
          <p:cNvSpPr txBox="1">
            <a:spLocks/>
          </p:cNvSpPr>
          <p:nvPr/>
        </p:nvSpPr>
        <p:spPr>
          <a:xfrm>
            <a:off x="279911" y="979637"/>
            <a:ext cx="7620000"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Datasets</a:t>
            </a:r>
          </a:p>
        </p:txBody>
      </p:sp>
      <p:graphicFrame>
        <p:nvGraphicFramePr>
          <p:cNvPr id="2" name="Table 3">
            <a:extLst>
              <a:ext uri="{FF2B5EF4-FFF2-40B4-BE49-F238E27FC236}">
                <a16:creationId xmlns:a16="http://schemas.microsoft.com/office/drawing/2014/main" id="{BE9AA45A-4956-4EA8-8BBF-D7EA0BD9093A}"/>
              </a:ext>
            </a:extLst>
          </p:cNvPr>
          <p:cNvGraphicFramePr>
            <a:graphicFrameLocks noGrp="1"/>
          </p:cNvGraphicFramePr>
          <p:nvPr>
            <p:extLst>
              <p:ext uri="{D42A27DB-BD31-4B8C-83A1-F6EECF244321}">
                <p14:modId xmlns:p14="http://schemas.microsoft.com/office/powerpoint/2010/main" val="1733793112"/>
              </p:ext>
            </p:extLst>
          </p:nvPr>
        </p:nvGraphicFramePr>
        <p:xfrm>
          <a:off x="6028623" y="1600499"/>
          <a:ext cx="5338813" cy="3967802"/>
        </p:xfrm>
        <a:graphic>
          <a:graphicData uri="http://schemas.openxmlformats.org/drawingml/2006/table">
            <a:tbl>
              <a:tblPr firstRow="1" bandRow="1">
                <a:tableStyleId>{BC89EF96-8CEA-46FF-86C4-4CE0E7609802}</a:tableStyleId>
              </a:tblPr>
              <a:tblGrid>
                <a:gridCol w="2701491">
                  <a:extLst>
                    <a:ext uri="{9D8B030D-6E8A-4147-A177-3AD203B41FA5}">
                      <a16:colId xmlns:a16="http://schemas.microsoft.com/office/drawing/2014/main" val="907589149"/>
                    </a:ext>
                  </a:extLst>
                </a:gridCol>
                <a:gridCol w="2637322">
                  <a:extLst>
                    <a:ext uri="{9D8B030D-6E8A-4147-A177-3AD203B41FA5}">
                      <a16:colId xmlns:a16="http://schemas.microsoft.com/office/drawing/2014/main" val="2896318013"/>
                    </a:ext>
                  </a:extLst>
                </a:gridCol>
              </a:tblGrid>
              <a:tr h="368170">
                <a:tc>
                  <a:txBody>
                    <a:bodyPr/>
                    <a:lstStyle/>
                    <a:p>
                      <a:pPr algn="ctr"/>
                      <a:r>
                        <a:rPr lang="en-IN" sz="1600" b="1" i="0" kern="1200" dirty="0">
                          <a:solidFill>
                            <a:schemeClr val="tx1"/>
                          </a:solidFill>
                          <a:latin typeface="Segoe UI" panose="020B0502040204020203" pitchFamily="34" charset="0"/>
                          <a:ea typeface="Roboto" panose="02000000000000000000" pitchFamily="2" charset="0"/>
                          <a:cs typeface="Segoe UI" panose="020B0502040204020203" pitchFamily="34" charset="0"/>
                        </a:rPr>
                        <a:t>Classes</a:t>
                      </a:r>
                    </a:p>
                  </a:txBody>
                  <a:tcPr/>
                </a:tc>
                <a:tc>
                  <a:txBody>
                    <a:bodyPr/>
                    <a:lstStyle/>
                    <a:p>
                      <a:pPr algn="ctr"/>
                      <a:r>
                        <a:rPr lang="en-IN" sz="1600" i="0" dirty="0">
                          <a:latin typeface="Segoe UI" panose="020B0502040204020203" pitchFamily="34" charset="0"/>
                          <a:cs typeface="Segoe UI" panose="020B0502040204020203" pitchFamily="34" charset="0"/>
                        </a:rPr>
                        <a:t>Size (Number of Images)</a:t>
                      </a:r>
                    </a:p>
                  </a:txBody>
                  <a:tcPr/>
                </a:tc>
                <a:extLst>
                  <a:ext uri="{0D108BD9-81ED-4DB2-BD59-A6C34878D82A}">
                    <a16:rowId xmlns:a16="http://schemas.microsoft.com/office/drawing/2014/main" val="2895266499"/>
                  </a:ext>
                </a:extLst>
              </a:tr>
              <a:tr h="361567">
                <a:tc>
                  <a:txBody>
                    <a:bodyPr/>
                    <a:lstStyle/>
                    <a:p>
                      <a:pPr algn="ctr"/>
                      <a:r>
                        <a:rPr lang="en-IN" sz="1600" b="1" i="0" dirty="0">
                          <a:solidFill>
                            <a:srgbClr val="A10B70"/>
                          </a:solidFill>
                          <a:latin typeface="Segoe UI" panose="020B0502040204020203" pitchFamily="34" charset="0"/>
                          <a:cs typeface="Segoe UI" panose="020B0502040204020203" pitchFamily="34" charset="0"/>
                        </a:rPr>
                        <a:t>DE_LY_Arm_2020-01</a:t>
                      </a:r>
                    </a:p>
                  </a:txBody>
                  <a:tcPr/>
                </a:tc>
                <a:tc>
                  <a:txBody>
                    <a:bodyPr/>
                    <a:lstStyle/>
                    <a:p>
                      <a:pPr algn="ctr"/>
                      <a:r>
                        <a:rPr lang="en-IN" sz="1600" i="0" dirty="0">
                          <a:latin typeface="Segoe UI" panose="020B0502040204020203" pitchFamily="34" charset="0"/>
                          <a:cs typeface="Segoe UI" panose="020B0502040204020203" pitchFamily="34" charset="0"/>
                        </a:rPr>
                        <a:t>44</a:t>
                      </a:r>
                    </a:p>
                  </a:txBody>
                  <a:tcPr/>
                </a:tc>
                <a:extLst>
                  <a:ext uri="{0D108BD9-81ED-4DB2-BD59-A6C34878D82A}">
                    <a16:rowId xmlns:a16="http://schemas.microsoft.com/office/drawing/2014/main" val="1004996395"/>
                  </a:ext>
                </a:extLst>
              </a:tr>
              <a:tr h="359785">
                <a:tc>
                  <a:txBody>
                    <a:bodyPr/>
                    <a:lstStyle/>
                    <a:p>
                      <a:pPr algn="ctr"/>
                      <a:r>
                        <a:rPr lang="en-IN" sz="1600" b="1" i="0" dirty="0">
                          <a:latin typeface="Segoe UI" panose="020B0502040204020203" pitchFamily="34" charset="0"/>
                          <a:cs typeface="Segoe UI" panose="020B0502040204020203" pitchFamily="34" charset="0"/>
                        </a:rPr>
                        <a:t>DE_LY_Bein_2018-08</a:t>
                      </a:r>
                    </a:p>
                  </a:txBody>
                  <a:tcPr/>
                </a:tc>
                <a:tc>
                  <a:txBody>
                    <a:bodyPr/>
                    <a:lstStyle/>
                    <a:p>
                      <a:pPr algn="ctr"/>
                      <a:r>
                        <a:rPr lang="en-IN" sz="1600" i="0" dirty="0">
                          <a:latin typeface="Segoe UI" panose="020B0502040204020203" pitchFamily="34" charset="0"/>
                          <a:cs typeface="Segoe UI" panose="020B0502040204020203" pitchFamily="34" charset="0"/>
                        </a:rPr>
                        <a:t>47</a:t>
                      </a:r>
                    </a:p>
                  </a:txBody>
                  <a:tcPr/>
                </a:tc>
                <a:extLst>
                  <a:ext uri="{0D108BD9-81ED-4DB2-BD59-A6C34878D82A}">
                    <a16:rowId xmlns:a16="http://schemas.microsoft.com/office/drawing/2014/main" val="1478716736"/>
                  </a:ext>
                </a:extLst>
              </a:tr>
              <a:tr h="359785">
                <a:tc>
                  <a:txBody>
                    <a:bodyPr/>
                    <a:lstStyle/>
                    <a:p>
                      <a:pPr algn="ctr"/>
                      <a:r>
                        <a:rPr lang="en-IN" sz="1600" b="1" i="0" dirty="0">
                          <a:latin typeface="Segoe UI" panose="020B0502040204020203" pitchFamily="34" charset="0"/>
                          <a:cs typeface="Segoe UI" panose="020B0502040204020203" pitchFamily="34" charset="0"/>
                        </a:rPr>
                        <a:t>DE_LY_Bein_2019-01</a:t>
                      </a:r>
                    </a:p>
                  </a:txBody>
                  <a:tcPr/>
                </a:tc>
                <a:tc>
                  <a:txBody>
                    <a:bodyPr/>
                    <a:lstStyle/>
                    <a:p>
                      <a:pPr algn="ctr"/>
                      <a:r>
                        <a:rPr lang="en-IN" sz="1600" i="0" dirty="0">
                          <a:latin typeface="Segoe UI" panose="020B0502040204020203" pitchFamily="34" charset="0"/>
                          <a:cs typeface="Segoe UI" panose="020B0502040204020203" pitchFamily="34" charset="0"/>
                        </a:rPr>
                        <a:t>50</a:t>
                      </a:r>
                    </a:p>
                  </a:txBody>
                  <a:tcPr/>
                </a:tc>
                <a:extLst>
                  <a:ext uri="{0D108BD9-81ED-4DB2-BD59-A6C34878D82A}">
                    <a16:rowId xmlns:a16="http://schemas.microsoft.com/office/drawing/2014/main" val="4082592794"/>
                  </a:ext>
                </a:extLst>
              </a:tr>
              <a:tr h="359785">
                <a:tc>
                  <a:txBody>
                    <a:bodyPr/>
                    <a:lstStyle/>
                    <a:p>
                      <a:pPr algn="ctr"/>
                      <a:r>
                        <a:rPr lang="en-IN" sz="1600" b="1" i="0" dirty="0">
                          <a:latin typeface="Segoe UI" panose="020B0502040204020203" pitchFamily="34" charset="0"/>
                          <a:cs typeface="Segoe UI" panose="020B0502040204020203" pitchFamily="34" charset="0"/>
                        </a:rPr>
                        <a:t>DE_LY_Bein_2019-07</a:t>
                      </a:r>
                    </a:p>
                  </a:txBody>
                  <a:tcPr/>
                </a:tc>
                <a:tc>
                  <a:txBody>
                    <a:bodyPr/>
                    <a:lstStyle/>
                    <a:p>
                      <a:pPr algn="ctr"/>
                      <a:r>
                        <a:rPr lang="en-IN" sz="1600" i="0" dirty="0">
                          <a:latin typeface="Segoe UI" panose="020B0502040204020203" pitchFamily="34" charset="0"/>
                          <a:cs typeface="Segoe UI" panose="020B0502040204020203" pitchFamily="34" charset="0"/>
                        </a:rPr>
                        <a:t>60</a:t>
                      </a:r>
                    </a:p>
                  </a:txBody>
                  <a:tcPr/>
                </a:tc>
                <a:extLst>
                  <a:ext uri="{0D108BD9-81ED-4DB2-BD59-A6C34878D82A}">
                    <a16:rowId xmlns:a16="http://schemas.microsoft.com/office/drawing/2014/main" val="3182909078"/>
                  </a:ext>
                </a:extLst>
              </a:tr>
              <a:tr h="359785">
                <a:tc>
                  <a:txBody>
                    <a:bodyPr/>
                    <a:lstStyle/>
                    <a:p>
                      <a:pPr algn="ctr"/>
                      <a:r>
                        <a:rPr lang="en-IN" sz="1600" b="1" i="0" dirty="0">
                          <a:latin typeface="Segoe UI" panose="020B0502040204020203" pitchFamily="34" charset="0"/>
                          <a:cs typeface="Segoe UI" panose="020B0502040204020203" pitchFamily="34" charset="0"/>
                        </a:rPr>
                        <a:t>DE_LY_Bein_2020-01</a:t>
                      </a:r>
                    </a:p>
                  </a:txBody>
                  <a:tcPr/>
                </a:tc>
                <a:tc>
                  <a:txBody>
                    <a:bodyPr/>
                    <a:lstStyle/>
                    <a:p>
                      <a:pPr algn="ctr"/>
                      <a:r>
                        <a:rPr lang="en-IN" sz="1600" i="0" dirty="0">
                          <a:latin typeface="Segoe UI" panose="020B0502040204020203" pitchFamily="34" charset="0"/>
                          <a:cs typeface="Segoe UI" panose="020B0502040204020203" pitchFamily="34" charset="0"/>
                        </a:rPr>
                        <a:t>624</a:t>
                      </a:r>
                    </a:p>
                  </a:txBody>
                  <a:tcPr/>
                </a:tc>
                <a:extLst>
                  <a:ext uri="{0D108BD9-81ED-4DB2-BD59-A6C34878D82A}">
                    <a16:rowId xmlns:a16="http://schemas.microsoft.com/office/drawing/2014/main" val="4209711418"/>
                  </a:ext>
                </a:extLst>
              </a:tr>
              <a:tr h="359785">
                <a:tc>
                  <a:txBody>
                    <a:bodyPr/>
                    <a:lstStyle/>
                    <a:p>
                      <a:pPr algn="ctr"/>
                      <a:r>
                        <a:rPr lang="en-IN" sz="1600" b="1" i="0" dirty="0">
                          <a:latin typeface="Segoe UI" panose="020B0502040204020203" pitchFamily="34" charset="0"/>
                          <a:cs typeface="Segoe UI" panose="020B0502040204020203" pitchFamily="34" charset="0"/>
                        </a:rPr>
                        <a:t>DE_LY_Bein_2020-03</a:t>
                      </a:r>
                    </a:p>
                  </a:txBody>
                  <a:tcPr/>
                </a:tc>
                <a:tc>
                  <a:txBody>
                    <a:bodyPr/>
                    <a:lstStyle/>
                    <a:p>
                      <a:pPr algn="ctr"/>
                      <a:r>
                        <a:rPr lang="en-IN" sz="1600" i="0" dirty="0">
                          <a:latin typeface="Segoe UI" panose="020B0502040204020203" pitchFamily="34" charset="0"/>
                          <a:cs typeface="Segoe UI" panose="020B0502040204020203" pitchFamily="34" charset="0"/>
                        </a:rPr>
                        <a:t>128</a:t>
                      </a:r>
                    </a:p>
                  </a:txBody>
                  <a:tcPr/>
                </a:tc>
                <a:extLst>
                  <a:ext uri="{0D108BD9-81ED-4DB2-BD59-A6C34878D82A}">
                    <a16:rowId xmlns:a16="http://schemas.microsoft.com/office/drawing/2014/main" val="4263657213"/>
                  </a:ext>
                </a:extLst>
              </a:tr>
              <a:tr h="359785">
                <a:tc>
                  <a:txBody>
                    <a:bodyPr/>
                    <a:lstStyle/>
                    <a:p>
                      <a:pPr algn="ctr"/>
                      <a:r>
                        <a:rPr lang="en-IN" sz="1600" b="1" i="0" dirty="0">
                          <a:solidFill>
                            <a:srgbClr val="00B050"/>
                          </a:solidFill>
                          <a:latin typeface="Segoe UI" panose="020B0502040204020203" pitchFamily="34" charset="0"/>
                          <a:cs typeface="Segoe UI" panose="020B0502040204020203" pitchFamily="34" charset="0"/>
                        </a:rPr>
                        <a:t>DE_LY_Hand_2020-01</a:t>
                      </a:r>
                    </a:p>
                  </a:txBody>
                  <a:tcPr/>
                </a:tc>
                <a:tc>
                  <a:txBody>
                    <a:bodyPr/>
                    <a:lstStyle/>
                    <a:p>
                      <a:pPr algn="ctr"/>
                      <a:r>
                        <a:rPr lang="en-IN" sz="1600" i="0" dirty="0">
                          <a:latin typeface="Segoe UI" panose="020B0502040204020203" pitchFamily="34" charset="0"/>
                          <a:cs typeface="Segoe UI" panose="020B0502040204020203" pitchFamily="34" charset="0"/>
                        </a:rPr>
                        <a:t>16</a:t>
                      </a:r>
                    </a:p>
                  </a:txBody>
                  <a:tcPr/>
                </a:tc>
                <a:extLst>
                  <a:ext uri="{0D108BD9-81ED-4DB2-BD59-A6C34878D82A}">
                    <a16:rowId xmlns:a16="http://schemas.microsoft.com/office/drawing/2014/main" val="2783216270"/>
                  </a:ext>
                </a:extLst>
              </a:tr>
              <a:tr h="359785">
                <a:tc>
                  <a:txBody>
                    <a:bodyPr/>
                    <a:lstStyle/>
                    <a:p>
                      <a:pPr algn="ctr"/>
                      <a:r>
                        <a:rPr lang="en-IN" sz="1600" b="1" i="0" dirty="0">
                          <a:latin typeface="Segoe UI" panose="020B0502040204020203" pitchFamily="34" charset="0"/>
                          <a:cs typeface="Segoe UI" panose="020B0502040204020203" pitchFamily="34" charset="0"/>
                        </a:rPr>
                        <a:t>DE_PH_Bein_2018-09</a:t>
                      </a:r>
                    </a:p>
                  </a:txBody>
                  <a:tcPr/>
                </a:tc>
                <a:tc>
                  <a:txBody>
                    <a:bodyPr/>
                    <a:lstStyle/>
                    <a:p>
                      <a:pPr algn="ctr"/>
                      <a:r>
                        <a:rPr lang="en-IN" sz="1600" i="0" dirty="0">
                          <a:latin typeface="Segoe UI" panose="020B0502040204020203" pitchFamily="34" charset="0"/>
                          <a:cs typeface="Segoe UI" panose="020B0502040204020203" pitchFamily="34" charset="0"/>
                        </a:rPr>
                        <a:t>22</a:t>
                      </a:r>
                    </a:p>
                  </a:txBody>
                  <a:tcPr/>
                </a:tc>
                <a:extLst>
                  <a:ext uri="{0D108BD9-81ED-4DB2-BD59-A6C34878D82A}">
                    <a16:rowId xmlns:a16="http://schemas.microsoft.com/office/drawing/2014/main" val="1159361018"/>
                  </a:ext>
                </a:extLst>
              </a:tr>
              <a:tr h="359785">
                <a:tc>
                  <a:txBody>
                    <a:bodyPr/>
                    <a:lstStyle/>
                    <a:p>
                      <a:pPr algn="ctr"/>
                      <a:r>
                        <a:rPr lang="en-IN" sz="1600" b="1" i="0" dirty="0">
                          <a:latin typeface="Segoe UI" panose="020B0502040204020203" pitchFamily="34" charset="0"/>
                          <a:cs typeface="Segoe UI" panose="020B0502040204020203" pitchFamily="34" charset="0"/>
                        </a:rPr>
                        <a:t>DE_PH_Bein_2019-02</a:t>
                      </a:r>
                    </a:p>
                  </a:txBody>
                  <a:tcPr/>
                </a:tc>
                <a:tc>
                  <a:txBody>
                    <a:bodyPr/>
                    <a:lstStyle/>
                    <a:p>
                      <a:pPr algn="ctr"/>
                      <a:r>
                        <a:rPr lang="en-IN" sz="1600" i="0" dirty="0">
                          <a:latin typeface="Segoe UI" panose="020B0502040204020203" pitchFamily="34" charset="0"/>
                          <a:cs typeface="Segoe UI" panose="020B0502040204020203" pitchFamily="34" charset="0"/>
                        </a:rPr>
                        <a:t>28</a:t>
                      </a:r>
                    </a:p>
                  </a:txBody>
                  <a:tcPr/>
                </a:tc>
                <a:extLst>
                  <a:ext uri="{0D108BD9-81ED-4DB2-BD59-A6C34878D82A}">
                    <a16:rowId xmlns:a16="http://schemas.microsoft.com/office/drawing/2014/main" val="2093828496"/>
                  </a:ext>
                </a:extLst>
              </a:tr>
              <a:tr h="359785">
                <a:tc>
                  <a:txBody>
                    <a:bodyPr/>
                    <a:lstStyle/>
                    <a:p>
                      <a:pPr algn="ctr"/>
                      <a:r>
                        <a:rPr lang="en-IN" sz="1600" b="1" i="0" dirty="0">
                          <a:latin typeface="Segoe UI" panose="020B0502040204020203" pitchFamily="34" charset="0"/>
                          <a:cs typeface="Segoe UI" panose="020B0502040204020203" pitchFamily="34" charset="0"/>
                        </a:rPr>
                        <a:t>DE_PH_Bein_2020-01</a:t>
                      </a:r>
                    </a:p>
                  </a:txBody>
                  <a:tcPr/>
                </a:tc>
                <a:tc>
                  <a:txBody>
                    <a:bodyPr/>
                    <a:lstStyle/>
                    <a:p>
                      <a:pPr algn="ctr"/>
                      <a:r>
                        <a:rPr lang="en-IN" sz="1600" i="0" dirty="0">
                          <a:latin typeface="Segoe UI" panose="020B0502040204020203" pitchFamily="34" charset="0"/>
                          <a:cs typeface="Segoe UI" panose="020B0502040204020203" pitchFamily="34" charset="0"/>
                        </a:rPr>
                        <a:t>143</a:t>
                      </a:r>
                    </a:p>
                  </a:txBody>
                  <a:tcPr/>
                </a:tc>
                <a:extLst>
                  <a:ext uri="{0D108BD9-81ED-4DB2-BD59-A6C34878D82A}">
                    <a16:rowId xmlns:a16="http://schemas.microsoft.com/office/drawing/2014/main" val="3988658439"/>
                  </a:ext>
                </a:extLst>
              </a:tr>
            </a:tbl>
          </a:graphicData>
        </a:graphic>
      </p:graphicFrame>
      <p:graphicFrame>
        <p:nvGraphicFramePr>
          <p:cNvPr id="10" name="Table 3">
            <a:extLst>
              <a:ext uri="{FF2B5EF4-FFF2-40B4-BE49-F238E27FC236}">
                <a16:creationId xmlns:a16="http://schemas.microsoft.com/office/drawing/2014/main" id="{0DA64F8B-6BBC-4F50-8A10-F17799264523}"/>
              </a:ext>
            </a:extLst>
          </p:cNvPr>
          <p:cNvGraphicFramePr>
            <a:graphicFrameLocks noGrp="1"/>
          </p:cNvGraphicFramePr>
          <p:nvPr>
            <p:extLst>
              <p:ext uri="{D42A27DB-BD31-4B8C-83A1-F6EECF244321}">
                <p14:modId xmlns:p14="http://schemas.microsoft.com/office/powerpoint/2010/main" val="3183001924"/>
              </p:ext>
            </p:extLst>
          </p:nvPr>
        </p:nvGraphicFramePr>
        <p:xfrm>
          <a:off x="279910" y="2000250"/>
          <a:ext cx="5514498" cy="2870617"/>
        </p:xfrm>
        <a:graphic>
          <a:graphicData uri="http://schemas.openxmlformats.org/drawingml/2006/table">
            <a:tbl>
              <a:tblPr firstRow="1" bandRow="1">
                <a:tableStyleId>{BC89EF96-8CEA-46FF-86C4-4CE0E7609802}</a:tableStyleId>
              </a:tblPr>
              <a:tblGrid>
                <a:gridCol w="2918325">
                  <a:extLst>
                    <a:ext uri="{9D8B030D-6E8A-4147-A177-3AD203B41FA5}">
                      <a16:colId xmlns:a16="http://schemas.microsoft.com/office/drawing/2014/main" val="907589149"/>
                    </a:ext>
                  </a:extLst>
                </a:gridCol>
                <a:gridCol w="2596173">
                  <a:extLst>
                    <a:ext uri="{9D8B030D-6E8A-4147-A177-3AD203B41FA5}">
                      <a16:colId xmlns:a16="http://schemas.microsoft.com/office/drawing/2014/main" val="2896318013"/>
                    </a:ext>
                  </a:extLst>
                </a:gridCol>
              </a:tblGrid>
              <a:tr h="520099">
                <a:tc>
                  <a:txBody>
                    <a:bodyPr/>
                    <a:lstStyle/>
                    <a:p>
                      <a:pPr algn="ctr"/>
                      <a:r>
                        <a:rPr lang="en-IN" sz="1600" b="1" i="0" kern="1200" dirty="0">
                          <a:solidFill>
                            <a:schemeClr val="tx1"/>
                          </a:solidFill>
                          <a:latin typeface="Segoe UI" panose="020B0502040204020203" pitchFamily="34" charset="0"/>
                          <a:ea typeface="Roboto" panose="02000000000000000000" pitchFamily="2" charset="0"/>
                          <a:cs typeface="Segoe UI" panose="020B0502040204020203" pitchFamily="34" charset="0"/>
                        </a:rPr>
                        <a:t>Datasets</a:t>
                      </a:r>
                    </a:p>
                  </a:txBody>
                  <a:tcPr anchor="ctr"/>
                </a:tc>
                <a:tc>
                  <a:txBody>
                    <a:bodyPr/>
                    <a:lstStyle/>
                    <a:p>
                      <a:pPr algn="ctr"/>
                      <a:r>
                        <a:rPr lang="en-IN" sz="1600" i="0" dirty="0">
                          <a:latin typeface="Segoe UI" panose="020B0502040204020203" pitchFamily="34" charset="0"/>
                          <a:cs typeface="Segoe UI" panose="020B0502040204020203" pitchFamily="34" charset="0"/>
                        </a:rPr>
                        <a:t>Size (Number of Images)</a:t>
                      </a:r>
                    </a:p>
                  </a:txBody>
                  <a:tcPr anchor="ctr"/>
                </a:tc>
                <a:extLst>
                  <a:ext uri="{0D108BD9-81ED-4DB2-BD59-A6C34878D82A}">
                    <a16:rowId xmlns:a16="http://schemas.microsoft.com/office/drawing/2014/main" val="2895266499"/>
                  </a:ext>
                </a:extLst>
              </a:tr>
              <a:tr h="520099">
                <a:tc>
                  <a:txBody>
                    <a:bodyPr/>
                    <a:lstStyle/>
                    <a:p>
                      <a:pPr algn="ctr"/>
                      <a:r>
                        <a:rPr lang="en-IN" sz="1600" i="0" dirty="0">
                          <a:latin typeface="Segoe UI" panose="020B0502040204020203" pitchFamily="34" charset="0"/>
                          <a:cs typeface="Segoe UI" panose="020B0502040204020203" pitchFamily="34" charset="0"/>
                        </a:rPr>
                        <a:t>Synthetic images</a:t>
                      </a:r>
                    </a:p>
                  </a:txBody>
                  <a:tcPr anchor="ctr"/>
                </a:tc>
                <a:tc>
                  <a:txBody>
                    <a:bodyPr/>
                    <a:lstStyle/>
                    <a:p>
                      <a:pPr algn="ctr"/>
                      <a:r>
                        <a:rPr lang="en-IN" sz="1600" i="0" dirty="0">
                          <a:latin typeface="Segoe UI" panose="020B0502040204020203" pitchFamily="34" charset="0"/>
                          <a:cs typeface="Segoe UI" panose="020B0502040204020203" pitchFamily="34" charset="0"/>
                        </a:rPr>
                        <a:t>100,000 (each class 10,000)</a:t>
                      </a:r>
                    </a:p>
                  </a:txBody>
                  <a:tcPr anchor="ctr"/>
                </a:tc>
                <a:extLst>
                  <a:ext uri="{0D108BD9-81ED-4DB2-BD59-A6C34878D82A}">
                    <a16:rowId xmlns:a16="http://schemas.microsoft.com/office/drawing/2014/main" val="1004996395"/>
                  </a:ext>
                </a:extLst>
              </a:tr>
              <a:tr h="4531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i="0" dirty="0">
                          <a:latin typeface="Segoe UI" panose="020B0502040204020203" pitchFamily="34" charset="0"/>
                          <a:cs typeface="Segoe UI" panose="020B0502040204020203" pitchFamily="34" charset="0"/>
                        </a:rPr>
                        <a:t>Real images</a:t>
                      </a:r>
                    </a:p>
                  </a:txBody>
                  <a:tcPr anchor="ctr"/>
                </a:tc>
                <a:tc>
                  <a:txBody>
                    <a:bodyPr/>
                    <a:lstStyle/>
                    <a:p>
                      <a:pPr algn="ctr"/>
                      <a:r>
                        <a:rPr lang="en-IN" sz="1600" i="0" dirty="0">
                          <a:latin typeface="Segoe UI" panose="020B0502040204020203" pitchFamily="34" charset="0"/>
                          <a:cs typeface="Segoe UI" panose="020B0502040204020203" pitchFamily="34" charset="0"/>
                        </a:rPr>
                        <a:t>100,000 (random)</a:t>
                      </a:r>
                    </a:p>
                  </a:txBody>
                  <a:tcPr anchor="ctr"/>
                </a:tc>
                <a:extLst>
                  <a:ext uri="{0D108BD9-81ED-4DB2-BD59-A6C34878D82A}">
                    <a16:rowId xmlns:a16="http://schemas.microsoft.com/office/drawing/2014/main" val="828563119"/>
                  </a:ext>
                </a:extLst>
              </a:tr>
              <a:tr h="5200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i="0" dirty="0" err="1">
                          <a:latin typeface="Segoe UI" panose="020B0502040204020203" pitchFamily="34" charset="0"/>
                          <a:cs typeface="Segoe UI" panose="020B0502040204020203" pitchFamily="34" charset="0"/>
                        </a:rPr>
                        <a:t>Faxified</a:t>
                      </a:r>
                      <a:r>
                        <a:rPr lang="en-IN" sz="1600" i="0" dirty="0">
                          <a:latin typeface="Segoe UI" panose="020B0502040204020203" pitchFamily="34" charset="0"/>
                          <a:cs typeface="Segoe UI" panose="020B0502040204020203" pitchFamily="34" charset="0"/>
                        </a:rPr>
                        <a:t> images</a:t>
                      </a:r>
                    </a:p>
                  </a:txBody>
                  <a:tcPr anchor="ctr"/>
                </a:tc>
                <a:tc>
                  <a:txBody>
                    <a:bodyPr/>
                    <a:lstStyle/>
                    <a:p>
                      <a:pPr algn="ctr"/>
                      <a:r>
                        <a:rPr lang="en-IN" sz="1600" i="0" dirty="0">
                          <a:latin typeface="Segoe UI" panose="020B0502040204020203" pitchFamily="34" charset="0"/>
                          <a:cs typeface="Segoe UI" panose="020B0502040204020203" pitchFamily="34" charset="0"/>
                        </a:rPr>
                        <a:t>100,000 (each class 10,000)</a:t>
                      </a:r>
                    </a:p>
                  </a:txBody>
                  <a:tcPr anchor="ctr"/>
                </a:tc>
                <a:extLst>
                  <a:ext uri="{0D108BD9-81ED-4DB2-BD59-A6C34878D82A}">
                    <a16:rowId xmlns:a16="http://schemas.microsoft.com/office/drawing/2014/main" val="812968686"/>
                  </a:ext>
                </a:extLst>
              </a:tr>
              <a:tr h="739088">
                <a:tc>
                  <a:txBody>
                    <a:bodyPr/>
                    <a:lstStyle/>
                    <a:p>
                      <a:pPr algn="ctr"/>
                      <a:r>
                        <a:rPr lang="en-GB" sz="1600" i="0" dirty="0">
                          <a:latin typeface="Segoe UI" panose="020B0502040204020203" pitchFamily="34" charset="0"/>
                          <a:cs typeface="Segoe UI" panose="020B0502040204020203" pitchFamily="34" charset="0"/>
                        </a:rPr>
                        <a:t>testing real images</a:t>
                      </a:r>
                      <a:endParaRPr lang="en-IN" sz="1600" i="0" dirty="0">
                        <a:latin typeface="Segoe UI" panose="020B0502040204020203" pitchFamily="34" charset="0"/>
                        <a:cs typeface="Segoe UI" panose="020B0502040204020203" pitchFamily="34" charset="0"/>
                      </a:endParaRPr>
                    </a:p>
                  </a:txBody>
                  <a:tcPr anchor="ctr"/>
                </a:tc>
                <a:tc>
                  <a:txBody>
                    <a:bodyPr/>
                    <a:lstStyle/>
                    <a:p>
                      <a:pPr algn="ctr"/>
                      <a:r>
                        <a:rPr lang="en-IN" sz="1600" i="0" dirty="0">
                          <a:latin typeface="Segoe UI" panose="020B0502040204020203" pitchFamily="34" charset="0"/>
                          <a:cs typeface="Segoe UI" panose="020B0502040204020203" pitchFamily="34" charset="0"/>
                        </a:rPr>
                        <a:t>1162</a:t>
                      </a:r>
                    </a:p>
                  </a:txBody>
                  <a:tcPr anchor="ctr"/>
                </a:tc>
                <a:extLst>
                  <a:ext uri="{0D108BD9-81ED-4DB2-BD59-A6C34878D82A}">
                    <a16:rowId xmlns:a16="http://schemas.microsoft.com/office/drawing/2014/main" val="1511733384"/>
                  </a:ext>
                </a:extLst>
              </a:tr>
            </a:tbl>
          </a:graphicData>
        </a:graphic>
      </p:graphicFrame>
      <p:sp>
        <p:nvSpPr>
          <p:cNvPr id="7" name="TextBox 6">
            <a:extLst>
              <a:ext uri="{FF2B5EF4-FFF2-40B4-BE49-F238E27FC236}">
                <a16:creationId xmlns:a16="http://schemas.microsoft.com/office/drawing/2014/main" id="{FFF8161A-8B24-4EAE-AEF0-187A17188E10}"/>
              </a:ext>
            </a:extLst>
          </p:cNvPr>
          <p:cNvSpPr txBox="1"/>
          <p:nvPr/>
        </p:nvSpPr>
        <p:spPr>
          <a:xfrm>
            <a:off x="728664" y="5035004"/>
            <a:ext cx="4948237" cy="276999"/>
          </a:xfrm>
          <a:prstGeom prst="rect">
            <a:avLst/>
          </a:prstGeom>
          <a:noFill/>
        </p:spPr>
        <p:txBody>
          <a:bodyPr wrap="square">
            <a:spAutoFit/>
          </a:bodyPr>
          <a:lstStyle/>
          <a:p>
            <a:r>
              <a:rPr lang="en-IN" sz="1200" dirty="0">
                <a:latin typeface="Segoe UI" panose="020B0502040204020203" pitchFamily="34" charset="0"/>
                <a:cs typeface="Segoe UI" panose="020B0502040204020203" pitchFamily="34" charset="0"/>
              </a:rPr>
              <a:t>Table 1: Size of datasets used for training </a:t>
            </a:r>
            <a:r>
              <a:rPr lang="en-IN" sz="1200" dirty="0" err="1">
                <a:latin typeface="Segoe UI" panose="020B0502040204020203" pitchFamily="34" charset="0"/>
                <a:cs typeface="Segoe UI" panose="020B0502040204020203" pitchFamily="34" charset="0"/>
              </a:rPr>
              <a:t>CycleGAN</a:t>
            </a:r>
            <a:r>
              <a:rPr lang="en-IN" sz="1200" dirty="0">
                <a:latin typeface="Segoe UI" panose="020B0502040204020203" pitchFamily="34" charset="0"/>
                <a:cs typeface="Segoe UI" panose="020B0502040204020203" pitchFamily="34" charset="0"/>
              </a:rPr>
              <a:t> and classifiers.</a:t>
            </a:r>
          </a:p>
        </p:txBody>
      </p:sp>
      <p:sp>
        <p:nvSpPr>
          <p:cNvPr id="9" name="TextBox 8">
            <a:extLst>
              <a:ext uri="{FF2B5EF4-FFF2-40B4-BE49-F238E27FC236}">
                <a16:creationId xmlns:a16="http://schemas.microsoft.com/office/drawing/2014/main" id="{2166D3FA-157B-48C3-B7F9-F0E09D24398D}"/>
              </a:ext>
            </a:extLst>
          </p:cNvPr>
          <p:cNvSpPr txBox="1"/>
          <p:nvPr/>
        </p:nvSpPr>
        <p:spPr>
          <a:xfrm>
            <a:off x="6337300" y="5808012"/>
            <a:ext cx="6107113" cy="276999"/>
          </a:xfrm>
          <a:prstGeom prst="rect">
            <a:avLst/>
          </a:prstGeom>
          <a:noFill/>
        </p:spPr>
        <p:txBody>
          <a:bodyPr wrap="square">
            <a:spAutoFit/>
          </a:bodyPr>
          <a:lstStyle/>
          <a:p>
            <a:r>
              <a:rPr lang="en-IN" sz="1200" dirty="0">
                <a:latin typeface="Segoe UI" panose="020B0502040204020203" pitchFamily="34" charset="0"/>
                <a:cs typeface="Segoe UI" panose="020B0502040204020203" pitchFamily="34" charset="0"/>
              </a:rPr>
              <a:t>Table 2: Number of images in each class of testing real images dataset.</a:t>
            </a:r>
          </a:p>
        </p:txBody>
      </p:sp>
    </p:spTree>
    <p:extLst>
      <p:ext uri="{BB962C8B-B14F-4D97-AF65-F5344CB8AC3E}">
        <p14:creationId xmlns:p14="http://schemas.microsoft.com/office/powerpoint/2010/main" val="1150022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Problems in Deep Learning</a:t>
            </a:r>
            <a:endParaRPr lang="en-IN" sz="3200" dirty="0">
              <a:latin typeface="Segoe UI" panose="020B0502040204020203" pitchFamily="34" charset="0"/>
              <a:ea typeface="Roboto" panose="020B0604020202020204" charset="0"/>
              <a:cs typeface="Segoe UI" panose="020B0502040204020203" pitchFamily="34" charset="0"/>
            </a:endParaRPr>
          </a:p>
        </p:txBody>
      </p:sp>
      <p:sp>
        <p:nvSpPr>
          <p:cNvPr id="4" name="Textplatzhalter 5">
            <a:extLst>
              <a:ext uri="{FF2B5EF4-FFF2-40B4-BE49-F238E27FC236}">
                <a16:creationId xmlns:a16="http://schemas.microsoft.com/office/drawing/2014/main" id="{F265E22A-7D01-4770-9A10-4D57001E8E8F}"/>
              </a:ext>
            </a:extLst>
          </p:cNvPr>
          <p:cNvSpPr>
            <a:spLocks noGrp="1"/>
          </p:cNvSpPr>
          <p:nvPr>
            <p:ph type="body" sz="quarter" idx="11"/>
          </p:nvPr>
        </p:nvSpPr>
        <p:spPr>
          <a:xfrm>
            <a:off x="509007" y="1553633"/>
            <a:ext cx="11035293" cy="4134898"/>
          </a:xfrm>
        </p:spPr>
        <p:txBody>
          <a:bodyPr>
            <a:normAutofit/>
          </a:bodyPr>
          <a:lstStyle/>
          <a:p>
            <a:pPr marL="3960" indent="0">
              <a:lnSpc>
                <a:spcPct val="150000"/>
              </a:lnSpc>
              <a:buClr>
                <a:srgbClr val="FF0000"/>
              </a:buClr>
              <a:buNone/>
            </a:pPr>
            <a:endParaRPr lang="en-US" sz="2000" b="0" strike="noStrike" spc="-1" dirty="0">
              <a:solidFill>
                <a:srgbClr val="000000"/>
              </a:solidFill>
              <a:latin typeface="Segoe UI" panose="020B0502040204020203" pitchFamily="34" charset="0"/>
              <a:cs typeface="Segoe UI" panose="020B0502040204020203" pitchFamily="34" charset="0"/>
            </a:endParaRPr>
          </a:p>
          <a:p>
            <a:pPr marL="343080" indent="-339120">
              <a:lnSpc>
                <a:spcPct val="150000"/>
              </a:lnSpc>
              <a:buClr>
                <a:srgbClr val="FF0000"/>
              </a:buClr>
              <a:buFont typeface="Wingdings" charset="2"/>
              <a:buChar char=""/>
            </a:pPr>
            <a:r>
              <a:rPr lang="en-US" sz="2000" b="0" strike="noStrike" spc="-1" dirty="0">
                <a:solidFill>
                  <a:srgbClr val="000000"/>
                </a:solidFill>
                <a:latin typeface="Segoe UI" panose="020B0502040204020203" pitchFamily="34" charset="0"/>
                <a:cs typeface="Segoe UI" panose="020B0502040204020203" pitchFamily="34" charset="0"/>
              </a:rPr>
              <a:t>Scarcity of data.</a:t>
            </a:r>
            <a:endParaRPr lang="en-US" sz="2000" b="0" strike="noStrike" spc="-1" dirty="0">
              <a:latin typeface="Segoe UI" panose="020B0502040204020203" pitchFamily="34" charset="0"/>
              <a:cs typeface="Segoe UI" panose="020B0502040204020203" pitchFamily="34" charset="0"/>
            </a:endParaRPr>
          </a:p>
          <a:p>
            <a:pPr marL="343080" indent="-339120">
              <a:lnSpc>
                <a:spcPct val="150000"/>
              </a:lnSpc>
              <a:buClr>
                <a:srgbClr val="FF0000"/>
              </a:buClr>
              <a:buFont typeface="Wingdings" charset="2"/>
              <a:buChar char=""/>
            </a:pPr>
            <a:r>
              <a:rPr lang="en-US" sz="2000" spc="-1" dirty="0">
                <a:solidFill>
                  <a:srgbClr val="000000"/>
                </a:solidFill>
                <a:latin typeface="Segoe UI" panose="020B0502040204020203" pitchFamily="34" charset="0"/>
                <a:cs typeface="Segoe UI" panose="020B0502040204020203" pitchFamily="34" charset="0"/>
              </a:rPr>
              <a:t>Data labeling is tedious and costly job.</a:t>
            </a:r>
          </a:p>
          <a:p>
            <a:pPr marL="343080" indent="-339120">
              <a:lnSpc>
                <a:spcPct val="150000"/>
              </a:lnSpc>
              <a:buClr>
                <a:srgbClr val="FF0000"/>
              </a:buClr>
              <a:buFont typeface="Wingdings" charset="2"/>
              <a:buChar char=""/>
            </a:pPr>
            <a:r>
              <a:rPr lang="en-US" sz="2000" b="0" strike="noStrike" spc="-1" dirty="0">
                <a:latin typeface="Segoe UI" panose="020B0502040204020203" pitchFamily="34" charset="0"/>
                <a:cs typeface="Segoe UI" panose="020B0502040204020203" pitchFamily="34" charset="0"/>
              </a:rPr>
              <a:t>Often ML engineers create synthetic data.</a:t>
            </a:r>
          </a:p>
          <a:p>
            <a:pPr marL="343080" indent="-339120">
              <a:lnSpc>
                <a:spcPct val="150000"/>
              </a:lnSpc>
              <a:buClr>
                <a:srgbClr val="FF0000"/>
              </a:buClr>
              <a:buFont typeface="Wingdings" charset="2"/>
              <a:buChar char=""/>
            </a:pPr>
            <a:r>
              <a:rPr lang="en-US" sz="2000" spc="-1" dirty="0">
                <a:latin typeface="Segoe UI" panose="020B0502040204020203" pitchFamily="34" charset="0"/>
                <a:cs typeface="Segoe UI" panose="020B0502040204020203" pitchFamily="34" charset="0"/>
              </a:rPr>
              <a:t>Models trained with synthetic data will not generalize well to real data because of domain gap.</a:t>
            </a:r>
          </a:p>
          <a:p>
            <a:pPr marL="343080" indent="-339120">
              <a:lnSpc>
                <a:spcPct val="150000"/>
              </a:lnSpc>
              <a:buClr>
                <a:srgbClr val="FF0000"/>
              </a:buClr>
              <a:buFont typeface="Wingdings" charset="2"/>
              <a:buChar char=""/>
            </a:pPr>
            <a:r>
              <a:rPr lang="en-US" sz="2000" spc="-1" dirty="0">
                <a:latin typeface="Segoe UI" panose="020B0502040204020203" pitchFamily="34" charset="0"/>
                <a:cs typeface="Segoe UI" panose="020B0502040204020203" pitchFamily="34" charset="0"/>
              </a:rPr>
              <a:t>Image-to-image translation is challenging in the absence of paired training data.</a:t>
            </a:r>
          </a:p>
          <a:p>
            <a:pPr marL="343080" indent="-339120">
              <a:lnSpc>
                <a:spcPct val="150000"/>
              </a:lnSpc>
              <a:buClr>
                <a:srgbClr val="FF0000"/>
              </a:buClr>
              <a:buFont typeface="Wingdings" charset="2"/>
              <a:buChar char=""/>
            </a:pPr>
            <a:endParaRPr lang="en-US" sz="2000" strike="noStrike" spc="-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4442124"/>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Quantitative Results</a:t>
            </a:r>
            <a:endParaRPr lang="en-IN" dirty="0">
              <a:latin typeface="Segoe UI" panose="020B0502040204020203" pitchFamily="34" charset="0"/>
              <a:ea typeface="Roboto" panose="020B0604020202020204" charset="0"/>
              <a:cs typeface="Segoe UI" panose="020B0502040204020203" pitchFamily="34" charset="0"/>
            </a:endParaRPr>
          </a:p>
        </p:txBody>
      </p:sp>
      <p:graphicFrame>
        <p:nvGraphicFramePr>
          <p:cNvPr id="4" name="Table 3">
            <a:extLst>
              <a:ext uri="{FF2B5EF4-FFF2-40B4-BE49-F238E27FC236}">
                <a16:creationId xmlns:a16="http://schemas.microsoft.com/office/drawing/2014/main" id="{8B1B2230-3BB8-4DE6-B711-AEFCD449DE34}"/>
              </a:ext>
            </a:extLst>
          </p:cNvPr>
          <p:cNvGraphicFramePr>
            <a:graphicFrameLocks noGrp="1"/>
          </p:cNvGraphicFramePr>
          <p:nvPr>
            <p:extLst>
              <p:ext uri="{D42A27DB-BD31-4B8C-83A1-F6EECF244321}">
                <p14:modId xmlns:p14="http://schemas.microsoft.com/office/powerpoint/2010/main" val="2429098521"/>
              </p:ext>
            </p:extLst>
          </p:nvPr>
        </p:nvGraphicFramePr>
        <p:xfrm>
          <a:off x="71332" y="1999033"/>
          <a:ext cx="5423262" cy="3216959"/>
        </p:xfrm>
        <a:graphic>
          <a:graphicData uri="http://schemas.openxmlformats.org/drawingml/2006/table">
            <a:tbl>
              <a:tblPr firstRow="1" bandRow="1">
                <a:tableStyleId>{BDBED569-4797-4DF1-A0F4-6AAB3CD982D8}</a:tableStyleId>
              </a:tblPr>
              <a:tblGrid>
                <a:gridCol w="1474291">
                  <a:extLst>
                    <a:ext uri="{9D8B030D-6E8A-4147-A177-3AD203B41FA5}">
                      <a16:colId xmlns:a16="http://schemas.microsoft.com/office/drawing/2014/main" val="3362166549"/>
                    </a:ext>
                  </a:extLst>
                </a:gridCol>
                <a:gridCol w="1342297">
                  <a:extLst>
                    <a:ext uri="{9D8B030D-6E8A-4147-A177-3AD203B41FA5}">
                      <a16:colId xmlns:a16="http://schemas.microsoft.com/office/drawing/2014/main" val="1443826230"/>
                    </a:ext>
                  </a:extLst>
                </a:gridCol>
                <a:gridCol w="1303337">
                  <a:extLst>
                    <a:ext uri="{9D8B030D-6E8A-4147-A177-3AD203B41FA5}">
                      <a16:colId xmlns:a16="http://schemas.microsoft.com/office/drawing/2014/main" val="1125304774"/>
                    </a:ext>
                  </a:extLst>
                </a:gridCol>
                <a:gridCol w="1303337">
                  <a:extLst>
                    <a:ext uri="{9D8B030D-6E8A-4147-A177-3AD203B41FA5}">
                      <a16:colId xmlns:a16="http://schemas.microsoft.com/office/drawing/2014/main" val="3697639321"/>
                    </a:ext>
                  </a:extLst>
                </a:gridCol>
              </a:tblGrid>
              <a:tr h="843510">
                <a:tc>
                  <a:txBody>
                    <a:bodyPr/>
                    <a:lstStyle/>
                    <a:p>
                      <a:pPr algn="ctr"/>
                      <a:r>
                        <a:rPr lang="en-US" sz="1800" b="1" i="1" dirty="0">
                          <a:solidFill>
                            <a:schemeClr val="tx1"/>
                          </a:solidFill>
                          <a:latin typeface="Segoe UI" panose="020B0502040204020203" pitchFamily="34" charset="0"/>
                          <a:ea typeface="Roboto" panose="02000000000000000000" pitchFamily="2" charset="0"/>
                          <a:cs typeface="Segoe UI" panose="020B0502040204020203" pitchFamily="34" charset="0"/>
                        </a:rPr>
                        <a:t>Classifier trained using</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1" dirty="0">
                          <a:solidFill>
                            <a:schemeClr val="tx1"/>
                          </a:solidFill>
                          <a:latin typeface="Segoe UI" panose="020B0502040204020203" pitchFamily="34" charset="0"/>
                          <a:ea typeface="Roboto" panose="02000000000000000000" pitchFamily="2" charset="0"/>
                          <a:cs typeface="Segoe UI" panose="020B0502040204020203" pitchFamily="34" charset="0"/>
                        </a:rPr>
                        <a:t>Accuracy</a:t>
                      </a:r>
                      <a:endParaRPr lang="en-US" sz="1800" b="1" i="1" u="none" strike="noStrike" noProof="0" dirty="0">
                        <a:latin typeface="Segoe UI" panose="020B0502040204020203" pitchFamily="34" charset="0"/>
                        <a:ea typeface="Roboto" panose="02000000000000000000" pitchFamily="2" charset="0"/>
                        <a:cs typeface="Segoe UI"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1" dirty="0">
                          <a:solidFill>
                            <a:schemeClr val="tx1"/>
                          </a:solidFill>
                          <a:latin typeface="Segoe UI" panose="020B0502040204020203" pitchFamily="34" charset="0"/>
                          <a:ea typeface="Roboto" panose="02000000000000000000" pitchFamily="2" charset="0"/>
                          <a:cs typeface="Segoe UI" panose="020B0502040204020203" pitchFamily="34" charset="0"/>
                        </a:rPr>
                        <a:t>Weighted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1" dirty="0">
                          <a:solidFill>
                            <a:schemeClr val="tx1"/>
                          </a:solidFill>
                          <a:latin typeface="Segoe UI" panose="020B0502040204020203" pitchFamily="34" charset="0"/>
                          <a:ea typeface="Roboto" panose="02000000000000000000" pitchFamily="2" charset="0"/>
                          <a:cs typeface="Segoe UI" panose="020B0502040204020203" pitchFamily="34" charset="0"/>
                        </a:rPr>
                        <a:t>F1-score </a:t>
                      </a:r>
                      <a:endParaRPr lang="en-US" sz="1800" b="1" i="1" u="none" strike="noStrike" noProof="0" dirty="0">
                        <a:latin typeface="Segoe UI" panose="020B0502040204020203" pitchFamily="34" charset="0"/>
                        <a:ea typeface="Roboto" panose="02000000000000000000" pitchFamily="2" charset="0"/>
                        <a:cs typeface="Segoe UI" panose="020B0502040204020203"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1" dirty="0">
                          <a:solidFill>
                            <a:schemeClr val="tx1"/>
                          </a:solidFill>
                          <a:latin typeface="Segoe UI" panose="020B0502040204020203" pitchFamily="34" charset="0"/>
                          <a:ea typeface="Roboto" panose="02000000000000000000" pitchFamily="2" charset="0"/>
                          <a:cs typeface="Segoe UI" panose="020B0502040204020203" pitchFamily="34" charset="0"/>
                        </a:rPr>
                        <a:t>Macro</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1" dirty="0">
                          <a:solidFill>
                            <a:schemeClr val="tx1"/>
                          </a:solidFill>
                          <a:latin typeface="Segoe UI" panose="020B0502040204020203" pitchFamily="34" charset="0"/>
                          <a:ea typeface="Roboto" panose="02000000000000000000" pitchFamily="2" charset="0"/>
                          <a:cs typeface="Segoe UI" panose="020B0502040204020203" pitchFamily="34" charset="0"/>
                        </a:rPr>
                        <a:t>F1-score </a:t>
                      </a:r>
                      <a:endParaRPr lang="en-US" sz="1800" b="1" i="1" u="none" strike="noStrike" noProof="0" dirty="0">
                        <a:latin typeface="Segoe UI" panose="020B0502040204020203" pitchFamily="34" charset="0"/>
                        <a:ea typeface="Roboto" panose="02000000000000000000" pitchFamily="2" charset="0"/>
                        <a:cs typeface="Segoe UI" panose="020B0502040204020203" pitchFamily="34" charset="0"/>
                      </a:endParaRPr>
                    </a:p>
                  </a:txBody>
                  <a:tcPr anchor="ctr"/>
                </a:tc>
                <a:extLst>
                  <a:ext uri="{0D108BD9-81ED-4DB2-BD59-A6C34878D82A}">
                    <a16:rowId xmlns:a16="http://schemas.microsoft.com/office/drawing/2014/main" val="3071107037"/>
                  </a:ext>
                </a:extLst>
              </a:tr>
              <a:tr h="751400">
                <a:tc>
                  <a:txBody>
                    <a:bodyPr/>
                    <a:lstStyle/>
                    <a:p>
                      <a:pPr algn="ctr"/>
                      <a:r>
                        <a:rPr lang="en-US" sz="1800" b="0" i="1" dirty="0">
                          <a:latin typeface="Segoe UI" panose="020B0502040204020203" pitchFamily="34" charset="0"/>
                          <a:ea typeface="Roboto" panose="02000000000000000000" pitchFamily="2" charset="0"/>
                          <a:cs typeface="Segoe UI" panose="020B0502040204020203" pitchFamily="34" charset="0"/>
                        </a:rPr>
                        <a:t>Synthetic images</a:t>
                      </a:r>
                    </a:p>
                  </a:txBody>
                  <a:tcPr anchor="ctr"/>
                </a:tc>
                <a:tc>
                  <a:txBody>
                    <a:bodyPr/>
                    <a:lstStyle/>
                    <a:p>
                      <a:pPr lvl="0" algn="ctr">
                        <a:buNone/>
                      </a:pPr>
                      <a:r>
                        <a:rPr lang="en-US" sz="1800" b="0" i="1" dirty="0">
                          <a:solidFill>
                            <a:schemeClr val="tx1"/>
                          </a:solidFill>
                          <a:latin typeface="Segoe UI" panose="020B0502040204020203" pitchFamily="34" charset="0"/>
                          <a:ea typeface="Roboto" panose="02000000000000000000" pitchFamily="2" charset="0"/>
                          <a:cs typeface="Segoe UI" panose="020B0502040204020203" pitchFamily="34" charset="0"/>
                        </a:rPr>
                        <a:t>25%</a:t>
                      </a:r>
                    </a:p>
                  </a:txBody>
                  <a:tcPr anchor="ctr"/>
                </a:tc>
                <a:tc>
                  <a:txBody>
                    <a:bodyPr/>
                    <a:lstStyle/>
                    <a:p>
                      <a:pPr lvl="0" algn="ctr">
                        <a:buNone/>
                      </a:pPr>
                      <a:r>
                        <a:rPr lang="en-US" sz="1800" b="0" i="1" dirty="0">
                          <a:solidFill>
                            <a:schemeClr val="tx1"/>
                          </a:solidFill>
                          <a:latin typeface="Segoe UI" panose="020B0502040204020203" pitchFamily="34" charset="0"/>
                          <a:ea typeface="Roboto" panose="02000000000000000000" pitchFamily="2" charset="0"/>
                          <a:cs typeface="Segoe UI" panose="020B0502040204020203" pitchFamily="34" charset="0"/>
                        </a:rPr>
                        <a:t>31%</a:t>
                      </a:r>
                    </a:p>
                  </a:txBody>
                  <a:tcPr anchor="ctr"/>
                </a:tc>
                <a:tc>
                  <a:txBody>
                    <a:bodyPr/>
                    <a:lstStyle/>
                    <a:p>
                      <a:pPr lvl="0" algn="ctr">
                        <a:buNone/>
                      </a:pPr>
                      <a:r>
                        <a:rPr lang="en-US" sz="1800" b="0" i="1" dirty="0">
                          <a:solidFill>
                            <a:schemeClr val="tx1"/>
                          </a:solidFill>
                          <a:latin typeface="Segoe UI" panose="020B0502040204020203" pitchFamily="34" charset="0"/>
                          <a:ea typeface="Roboto" panose="02000000000000000000" pitchFamily="2" charset="0"/>
                          <a:cs typeface="Segoe UI" panose="020B0502040204020203" pitchFamily="34" charset="0"/>
                        </a:rPr>
                        <a:t>27%</a:t>
                      </a:r>
                    </a:p>
                  </a:txBody>
                  <a:tcPr anchor="ctr"/>
                </a:tc>
                <a:extLst>
                  <a:ext uri="{0D108BD9-81ED-4DB2-BD59-A6C34878D82A}">
                    <a16:rowId xmlns:a16="http://schemas.microsoft.com/office/drawing/2014/main" val="2586977727"/>
                  </a:ext>
                </a:extLst>
              </a:tr>
              <a:tr h="751400">
                <a:tc>
                  <a:txBody>
                    <a:bodyPr/>
                    <a:lstStyle/>
                    <a:p>
                      <a:pPr algn="ctr"/>
                      <a:r>
                        <a:rPr lang="en-US" sz="1800" b="0" i="1" dirty="0" err="1">
                          <a:solidFill>
                            <a:schemeClr val="tx1"/>
                          </a:solidFill>
                          <a:latin typeface="Segoe UI" panose="020B0502040204020203" pitchFamily="34" charset="0"/>
                          <a:ea typeface="Roboto" panose="02000000000000000000" pitchFamily="2" charset="0"/>
                          <a:cs typeface="Segoe UI" panose="020B0502040204020203" pitchFamily="34" charset="0"/>
                        </a:rPr>
                        <a:t>Faxified</a:t>
                      </a:r>
                      <a:r>
                        <a:rPr lang="en-US" sz="1800" b="0" i="1" dirty="0">
                          <a:solidFill>
                            <a:schemeClr val="tx1"/>
                          </a:solidFill>
                          <a:latin typeface="Segoe UI" panose="020B0502040204020203" pitchFamily="34" charset="0"/>
                          <a:ea typeface="Roboto" panose="02000000000000000000" pitchFamily="2" charset="0"/>
                          <a:cs typeface="Segoe UI" panose="020B0502040204020203" pitchFamily="34" charset="0"/>
                        </a:rPr>
                        <a:t> images</a:t>
                      </a:r>
                    </a:p>
                  </a:txBody>
                  <a:tcPr anchor="ctr"/>
                </a:tc>
                <a:tc>
                  <a:txBody>
                    <a:bodyPr/>
                    <a:lstStyle/>
                    <a:p>
                      <a:pPr lvl="0" algn="ctr">
                        <a:buNone/>
                      </a:pPr>
                      <a:r>
                        <a:rPr lang="en-US" sz="1800" b="0" i="1" dirty="0">
                          <a:solidFill>
                            <a:srgbClr val="00B050"/>
                          </a:solidFill>
                          <a:latin typeface="Segoe UI" panose="020B0502040204020203" pitchFamily="34" charset="0"/>
                          <a:ea typeface="Roboto" panose="02000000000000000000" pitchFamily="2" charset="0"/>
                          <a:cs typeface="Segoe UI" panose="020B0502040204020203" pitchFamily="34" charset="0"/>
                        </a:rPr>
                        <a:t>43%</a:t>
                      </a:r>
                    </a:p>
                  </a:txBody>
                  <a:tcPr anchor="ctr"/>
                </a:tc>
                <a:tc>
                  <a:txBody>
                    <a:bodyPr/>
                    <a:lstStyle/>
                    <a:p>
                      <a:pPr lvl="0" algn="ctr">
                        <a:buNone/>
                      </a:pPr>
                      <a:r>
                        <a:rPr lang="en-US" sz="1800" b="0" i="1" dirty="0">
                          <a:solidFill>
                            <a:srgbClr val="00B050"/>
                          </a:solidFill>
                          <a:latin typeface="Segoe UI" panose="020B0502040204020203" pitchFamily="34" charset="0"/>
                          <a:ea typeface="Roboto" panose="02000000000000000000" pitchFamily="2" charset="0"/>
                          <a:cs typeface="Segoe UI" panose="020B0502040204020203" pitchFamily="34" charset="0"/>
                        </a:rPr>
                        <a:t>43%</a:t>
                      </a:r>
                    </a:p>
                  </a:txBody>
                  <a:tcPr anchor="ctr"/>
                </a:tc>
                <a:tc>
                  <a:txBody>
                    <a:bodyPr/>
                    <a:lstStyle/>
                    <a:p>
                      <a:pPr lvl="0" algn="ctr">
                        <a:buNone/>
                      </a:pPr>
                      <a:r>
                        <a:rPr lang="en-US" sz="1800" b="0" i="1" dirty="0">
                          <a:solidFill>
                            <a:srgbClr val="00B050"/>
                          </a:solidFill>
                          <a:latin typeface="Segoe UI" panose="020B0502040204020203" pitchFamily="34" charset="0"/>
                          <a:ea typeface="Roboto" panose="02000000000000000000" pitchFamily="2" charset="0"/>
                          <a:cs typeface="Segoe UI" panose="020B0502040204020203" pitchFamily="34" charset="0"/>
                        </a:rPr>
                        <a:t>58%</a:t>
                      </a:r>
                    </a:p>
                  </a:txBody>
                  <a:tcPr anchor="ctr"/>
                </a:tc>
                <a:extLst>
                  <a:ext uri="{0D108BD9-81ED-4DB2-BD59-A6C34878D82A}">
                    <a16:rowId xmlns:a16="http://schemas.microsoft.com/office/drawing/2014/main" val="3006742252"/>
                  </a:ext>
                </a:extLst>
              </a:tr>
              <a:tr h="799759">
                <a:tc>
                  <a:txBody>
                    <a:bodyPr/>
                    <a:lstStyle/>
                    <a:p>
                      <a:pPr lvl="0" algn="ctr">
                        <a:buNone/>
                      </a:pPr>
                      <a:r>
                        <a:rPr lang="en-US" sz="1800" b="1" i="1" dirty="0">
                          <a:solidFill>
                            <a:schemeClr val="tx1"/>
                          </a:solidFill>
                          <a:latin typeface="Segoe UI" panose="020B0502040204020203" pitchFamily="34" charset="0"/>
                          <a:ea typeface="Roboto" panose="02000000000000000000" pitchFamily="2" charset="0"/>
                          <a:cs typeface="Segoe UI" panose="020B0502040204020203" pitchFamily="34" charset="0"/>
                        </a:rPr>
                        <a:t>Fake images</a:t>
                      </a:r>
                    </a:p>
                  </a:txBody>
                  <a:tcPr anchor="ctr"/>
                </a:tc>
                <a:tc>
                  <a:txBody>
                    <a:bodyPr/>
                    <a:lstStyle/>
                    <a:p>
                      <a:pPr lvl="0" algn="ctr">
                        <a:buNone/>
                      </a:pPr>
                      <a:r>
                        <a:rPr lang="en-US" sz="1800" b="1" i="1" dirty="0">
                          <a:solidFill>
                            <a:schemeClr val="tx1"/>
                          </a:solidFill>
                          <a:latin typeface="Segoe UI" panose="020B0502040204020203" pitchFamily="34" charset="0"/>
                          <a:ea typeface="Roboto" panose="02000000000000000000" pitchFamily="2" charset="0"/>
                          <a:cs typeface="Segoe UI" panose="020B0502040204020203" pitchFamily="34" charset="0"/>
                        </a:rPr>
                        <a:t>27%</a:t>
                      </a:r>
                    </a:p>
                  </a:txBody>
                  <a:tcPr anchor="ctr"/>
                </a:tc>
                <a:tc>
                  <a:txBody>
                    <a:bodyPr/>
                    <a:lstStyle/>
                    <a:p>
                      <a:pPr lvl="0" algn="ctr">
                        <a:buNone/>
                      </a:pPr>
                      <a:r>
                        <a:rPr lang="en-US" sz="1800" b="1" i="1" dirty="0">
                          <a:solidFill>
                            <a:schemeClr val="tx1"/>
                          </a:solidFill>
                          <a:latin typeface="Segoe UI" panose="020B0502040204020203" pitchFamily="34" charset="0"/>
                          <a:ea typeface="Roboto" panose="02000000000000000000" pitchFamily="2" charset="0"/>
                          <a:cs typeface="Segoe UI" panose="020B0502040204020203" pitchFamily="34" charset="0"/>
                        </a:rPr>
                        <a:t>25%</a:t>
                      </a:r>
                    </a:p>
                  </a:txBody>
                  <a:tcPr anchor="ctr"/>
                </a:tc>
                <a:tc>
                  <a:txBody>
                    <a:bodyPr/>
                    <a:lstStyle/>
                    <a:p>
                      <a:pPr lvl="0" algn="ctr">
                        <a:buNone/>
                      </a:pPr>
                      <a:r>
                        <a:rPr lang="en-US" sz="1800" b="1" i="1" dirty="0">
                          <a:solidFill>
                            <a:schemeClr val="tx1"/>
                          </a:solidFill>
                          <a:latin typeface="Segoe UI" panose="020B0502040204020203" pitchFamily="34" charset="0"/>
                          <a:ea typeface="Roboto" panose="02000000000000000000" pitchFamily="2" charset="0"/>
                          <a:cs typeface="Segoe UI" panose="020B0502040204020203" pitchFamily="34" charset="0"/>
                        </a:rPr>
                        <a:t>34%</a:t>
                      </a:r>
                    </a:p>
                  </a:txBody>
                  <a:tcPr anchor="ctr"/>
                </a:tc>
                <a:extLst>
                  <a:ext uri="{0D108BD9-81ED-4DB2-BD59-A6C34878D82A}">
                    <a16:rowId xmlns:a16="http://schemas.microsoft.com/office/drawing/2014/main" val="3128472868"/>
                  </a:ext>
                </a:extLst>
              </a:tr>
            </a:tbl>
          </a:graphicData>
        </a:graphic>
      </p:graphicFrame>
      <p:sp>
        <p:nvSpPr>
          <p:cNvPr id="5" name="TextBox 4">
            <a:extLst>
              <a:ext uri="{FF2B5EF4-FFF2-40B4-BE49-F238E27FC236}">
                <a16:creationId xmlns:a16="http://schemas.microsoft.com/office/drawing/2014/main" id="{29782998-B9C8-4479-9F5C-41BFD25EEB03}"/>
              </a:ext>
            </a:extLst>
          </p:cNvPr>
          <p:cNvSpPr txBox="1"/>
          <p:nvPr/>
        </p:nvSpPr>
        <p:spPr>
          <a:xfrm>
            <a:off x="-572847" y="5438265"/>
            <a:ext cx="6428050" cy="461665"/>
          </a:xfrm>
          <a:prstGeom prst="rect">
            <a:avLst/>
          </a:prstGeom>
          <a:noFill/>
        </p:spPr>
        <p:txBody>
          <a:bodyPr wrap="square" rtlCol="0">
            <a:spAutoFit/>
          </a:bodyPr>
          <a:lstStyle/>
          <a:p>
            <a:pPr algn="ctr"/>
            <a:r>
              <a:rPr lang="en-IN" sz="1200" i="1" dirty="0">
                <a:latin typeface="Segoe UI" panose="020B0502040204020203" pitchFamily="34" charset="0"/>
                <a:ea typeface="Roboto" panose="02000000000000000000" pitchFamily="2" charset="0"/>
                <a:cs typeface="Segoe UI" panose="020B0502040204020203" pitchFamily="34" charset="0"/>
              </a:rPr>
              <a:t>Table 3: Table of accuracies and F1-Scores when a classifier trained </a:t>
            </a:r>
          </a:p>
          <a:p>
            <a:pPr algn="ctr"/>
            <a:r>
              <a:rPr lang="en-IN" sz="1200" i="1" dirty="0">
                <a:latin typeface="Segoe UI" panose="020B0502040204020203" pitchFamily="34" charset="0"/>
                <a:ea typeface="Roboto" panose="02000000000000000000" pitchFamily="2" charset="0"/>
                <a:cs typeface="Segoe UI" panose="020B0502040204020203" pitchFamily="34" charset="0"/>
              </a:rPr>
              <a:t>on different data distributions. </a:t>
            </a:r>
          </a:p>
        </p:txBody>
      </p:sp>
      <p:graphicFrame>
        <p:nvGraphicFramePr>
          <p:cNvPr id="6" name="Chart 5">
            <a:extLst>
              <a:ext uri="{FF2B5EF4-FFF2-40B4-BE49-F238E27FC236}">
                <a16:creationId xmlns:a16="http://schemas.microsoft.com/office/drawing/2014/main" id="{4E0731C7-709B-4EF9-8DF3-48BEBC12F54A}"/>
              </a:ext>
            </a:extLst>
          </p:cNvPr>
          <p:cNvGraphicFramePr/>
          <p:nvPr>
            <p:extLst>
              <p:ext uri="{D42A27DB-BD31-4B8C-83A1-F6EECF244321}">
                <p14:modId xmlns:p14="http://schemas.microsoft.com/office/powerpoint/2010/main" val="178164396"/>
              </p:ext>
            </p:extLst>
          </p:nvPr>
        </p:nvGraphicFramePr>
        <p:xfrm>
          <a:off x="5561836" y="1241658"/>
          <a:ext cx="6475012" cy="473171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632C2951-4F88-4F91-8B6A-BD33C28EE656}"/>
              </a:ext>
            </a:extLst>
          </p:cNvPr>
          <p:cNvSpPr txBox="1"/>
          <p:nvPr/>
        </p:nvSpPr>
        <p:spPr>
          <a:xfrm>
            <a:off x="6096001" y="5801996"/>
            <a:ext cx="5662312" cy="646331"/>
          </a:xfrm>
          <a:prstGeom prst="rect">
            <a:avLst/>
          </a:prstGeom>
          <a:noFill/>
        </p:spPr>
        <p:txBody>
          <a:bodyPr wrap="square" rtlCol="0">
            <a:spAutoFit/>
          </a:bodyPr>
          <a:lstStyle/>
          <a:p>
            <a:pPr algn="ctr"/>
            <a:r>
              <a:rPr lang="en-IN" sz="1200" i="1" dirty="0">
                <a:latin typeface="Segoe UI" panose="020B0502040204020203" pitchFamily="34" charset="0"/>
                <a:ea typeface="Roboto" panose="02000000000000000000" pitchFamily="2" charset="0"/>
                <a:cs typeface="Segoe UI" panose="020B0502040204020203" pitchFamily="34" charset="0"/>
              </a:rPr>
              <a:t>Figure 20: Comparison of accuracies and F1-Scores when a classifier trained </a:t>
            </a:r>
          </a:p>
          <a:p>
            <a:pPr algn="ctr"/>
            <a:r>
              <a:rPr lang="en-IN" sz="1200" i="1" dirty="0">
                <a:latin typeface="Segoe UI" panose="020B0502040204020203" pitchFamily="34" charset="0"/>
                <a:ea typeface="Roboto" panose="02000000000000000000" pitchFamily="2" charset="0"/>
                <a:cs typeface="Segoe UI" panose="020B0502040204020203" pitchFamily="34" charset="0"/>
              </a:rPr>
              <a:t>on different data distributions. </a:t>
            </a:r>
          </a:p>
          <a:p>
            <a:pPr algn="ctr"/>
            <a:endParaRPr lang="en-IN" sz="1200" dirty="0">
              <a:latin typeface="Segoe UI" panose="020B0502040204020203" pitchFamily="34" charset="0"/>
              <a:ea typeface="Roboto" panose="02000000000000000000" pitchFamily="2" charset="0"/>
              <a:cs typeface="Segoe UI" panose="020B0502040204020203" pitchFamily="34" charset="0"/>
            </a:endParaRPr>
          </a:p>
        </p:txBody>
      </p:sp>
    </p:spTree>
    <p:extLst>
      <p:ext uri="{BB962C8B-B14F-4D97-AF65-F5344CB8AC3E}">
        <p14:creationId xmlns:p14="http://schemas.microsoft.com/office/powerpoint/2010/main" val="1789338405"/>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EBC27-2BB7-491D-8554-DA5C9BED882A}"/>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p>
        </p:txBody>
      </p:sp>
      <p:pic>
        <p:nvPicPr>
          <p:cNvPr id="8" name="Picture 7" descr="A picture containing table&#10;&#10;Description automatically generated">
            <a:extLst>
              <a:ext uri="{FF2B5EF4-FFF2-40B4-BE49-F238E27FC236}">
                <a16:creationId xmlns:a16="http://schemas.microsoft.com/office/drawing/2014/main" id="{3A311E8B-DD05-4709-8555-C157F17279F4}"/>
              </a:ext>
            </a:extLst>
          </p:cNvPr>
          <p:cNvPicPr>
            <a:picLocks noChangeAspect="1"/>
          </p:cNvPicPr>
          <p:nvPr/>
        </p:nvPicPr>
        <p:blipFill>
          <a:blip r:embed="rId3"/>
          <a:stretch>
            <a:fillRect/>
          </a:stretch>
        </p:blipFill>
        <p:spPr>
          <a:xfrm>
            <a:off x="88900" y="825742"/>
            <a:ext cx="8762442" cy="5623744"/>
          </a:xfrm>
          <a:prstGeom prst="rect">
            <a:avLst/>
          </a:prstGeom>
        </p:spPr>
      </p:pic>
      <p:sp>
        <p:nvSpPr>
          <p:cNvPr id="4" name="TextBox 3">
            <a:extLst>
              <a:ext uri="{FF2B5EF4-FFF2-40B4-BE49-F238E27FC236}">
                <a16:creationId xmlns:a16="http://schemas.microsoft.com/office/drawing/2014/main" id="{4ADF72A1-7369-4270-A3B2-8CEE1821204D}"/>
              </a:ext>
            </a:extLst>
          </p:cNvPr>
          <p:cNvSpPr txBox="1"/>
          <p:nvPr/>
        </p:nvSpPr>
        <p:spPr>
          <a:xfrm>
            <a:off x="942707" y="6506836"/>
            <a:ext cx="7343775" cy="276999"/>
          </a:xfrm>
          <a:prstGeom prst="rect">
            <a:avLst/>
          </a:prstGeom>
          <a:noFill/>
        </p:spPr>
        <p:txBody>
          <a:bodyPr wrap="square">
            <a:spAutoFit/>
          </a:bodyPr>
          <a:lstStyle/>
          <a:p>
            <a:pPr lvl="1"/>
            <a:r>
              <a:rPr lang="en-GB" sz="1200" i="1" dirty="0">
                <a:effectLst/>
                <a:latin typeface="Segoe UI" panose="020B0502040204020203" pitchFamily="34" charset="0"/>
                <a:ea typeface="Roboto" panose="02000000000000000000" pitchFamily="2" charset="0"/>
                <a:cs typeface="Segoe UI" panose="020B0502040204020203" pitchFamily="34" charset="0"/>
              </a:rPr>
              <a:t>Figure </a:t>
            </a:r>
            <a:r>
              <a:rPr lang="en-GB" sz="1200" i="1" dirty="0">
                <a:latin typeface="Segoe UI" panose="020B0502040204020203" pitchFamily="34" charset="0"/>
                <a:ea typeface="Roboto" panose="02000000000000000000" pitchFamily="2" charset="0"/>
                <a:cs typeface="Segoe UI" panose="020B0502040204020203" pitchFamily="34" charset="0"/>
              </a:rPr>
              <a:t>21</a:t>
            </a:r>
            <a:r>
              <a:rPr lang="en-GB" sz="1200" i="1" dirty="0">
                <a:effectLst/>
                <a:latin typeface="Segoe UI" panose="020B0502040204020203" pitchFamily="34" charset="0"/>
                <a:ea typeface="Roboto" panose="02000000000000000000" pitchFamily="2" charset="0"/>
                <a:cs typeface="Segoe UI" panose="020B0502040204020203" pitchFamily="34" charset="0"/>
              </a:rPr>
              <a:t>: Confusion matrix. </a:t>
            </a:r>
            <a:r>
              <a:rPr lang="en-GB" sz="1200" i="1" dirty="0">
                <a:latin typeface="Segoe UI" panose="020B0502040204020203" pitchFamily="34" charset="0"/>
                <a:ea typeface="Roboto" panose="02000000000000000000" pitchFamily="2" charset="0"/>
                <a:cs typeface="Segoe UI" panose="020B0502040204020203" pitchFamily="34" charset="0"/>
              </a:rPr>
              <a:t>Testing</a:t>
            </a:r>
            <a:r>
              <a:rPr lang="en-GB" sz="1200" i="1" dirty="0">
                <a:effectLst/>
                <a:latin typeface="Segoe UI" panose="020B0502040204020203" pitchFamily="34" charset="0"/>
                <a:ea typeface="Roboto" panose="02000000000000000000" pitchFamily="2" charset="0"/>
                <a:cs typeface="Segoe UI" panose="020B0502040204020203" pitchFamily="34" charset="0"/>
              </a:rPr>
              <a:t> a classifier trained on </a:t>
            </a:r>
            <a:r>
              <a:rPr lang="en-GB" sz="1200" i="1" dirty="0">
                <a:latin typeface="Segoe UI" panose="020B0502040204020203" pitchFamily="34" charset="0"/>
                <a:ea typeface="Roboto" panose="02000000000000000000" pitchFamily="2" charset="0"/>
                <a:cs typeface="Segoe UI" panose="020B0502040204020203" pitchFamily="34" charset="0"/>
              </a:rPr>
              <a:t>s</a:t>
            </a:r>
            <a:r>
              <a:rPr lang="en-GB" sz="1200" i="1" dirty="0">
                <a:effectLst/>
                <a:latin typeface="Segoe UI" panose="020B0502040204020203" pitchFamily="34" charset="0"/>
                <a:ea typeface="Roboto" panose="02000000000000000000" pitchFamily="2" charset="0"/>
                <a:cs typeface="Segoe UI" panose="020B0502040204020203" pitchFamily="34" charset="0"/>
              </a:rPr>
              <a:t>ynthetic </a:t>
            </a:r>
            <a:r>
              <a:rPr lang="en-GB" sz="1200" i="1" dirty="0">
                <a:latin typeface="Segoe UI" panose="020B0502040204020203" pitchFamily="34" charset="0"/>
                <a:ea typeface="Roboto" panose="02000000000000000000" pitchFamily="2" charset="0"/>
                <a:cs typeface="Segoe UI" panose="020B0502040204020203" pitchFamily="34" charset="0"/>
              </a:rPr>
              <a:t>i</a:t>
            </a:r>
            <a:r>
              <a:rPr lang="en-GB" sz="1200" i="1" dirty="0">
                <a:effectLst/>
                <a:latin typeface="Segoe UI" panose="020B0502040204020203" pitchFamily="34" charset="0"/>
                <a:ea typeface="Roboto" panose="02000000000000000000" pitchFamily="2" charset="0"/>
                <a:cs typeface="Segoe UI" panose="020B0502040204020203" pitchFamily="34" charset="0"/>
              </a:rPr>
              <a:t>mages using real </a:t>
            </a:r>
            <a:r>
              <a:rPr lang="en-GB" sz="1200" i="1" dirty="0">
                <a:latin typeface="Segoe UI" panose="020B0502040204020203" pitchFamily="34" charset="0"/>
                <a:ea typeface="Roboto" panose="02000000000000000000" pitchFamily="2" charset="0"/>
                <a:cs typeface="Segoe UI" panose="020B0502040204020203" pitchFamily="34" charset="0"/>
              </a:rPr>
              <a:t>i</a:t>
            </a:r>
            <a:r>
              <a:rPr lang="en-GB" sz="1200" i="1" dirty="0">
                <a:effectLst/>
                <a:latin typeface="Segoe UI" panose="020B0502040204020203" pitchFamily="34" charset="0"/>
                <a:ea typeface="Roboto" panose="02000000000000000000" pitchFamily="2" charset="0"/>
                <a:cs typeface="Segoe UI" panose="020B0502040204020203" pitchFamily="34" charset="0"/>
              </a:rPr>
              <a:t>mages.</a:t>
            </a:r>
            <a:endParaRPr lang="en-IN" sz="1200" i="1" dirty="0">
              <a:latin typeface="Segoe UI" panose="020B0502040204020203" pitchFamily="34" charset="0"/>
              <a:ea typeface="Roboto" panose="02000000000000000000" pitchFamily="2" charset="0"/>
              <a:cs typeface="Segoe UI" panose="020B0502040204020203" pitchFamily="34" charset="0"/>
            </a:endParaRPr>
          </a:p>
        </p:txBody>
      </p:sp>
      <p:sp>
        <p:nvSpPr>
          <p:cNvPr id="6" name="TextBox 5">
            <a:extLst>
              <a:ext uri="{FF2B5EF4-FFF2-40B4-BE49-F238E27FC236}">
                <a16:creationId xmlns:a16="http://schemas.microsoft.com/office/drawing/2014/main" id="{C1E5AA8D-596C-4E00-9BDA-23B6D8A0D9E8}"/>
              </a:ext>
            </a:extLst>
          </p:cNvPr>
          <p:cNvSpPr txBox="1"/>
          <p:nvPr/>
        </p:nvSpPr>
        <p:spPr>
          <a:xfrm>
            <a:off x="9182101" y="2768599"/>
            <a:ext cx="2692400" cy="1015663"/>
          </a:xfrm>
          <a:prstGeom prst="rect">
            <a:avLst/>
          </a:prstGeom>
          <a:noFill/>
        </p:spPr>
        <p:txBody>
          <a:bodyPr wrap="square">
            <a:spAutoFit/>
          </a:bodyPr>
          <a:lstStyle/>
          <a:p>
            <a:pPr marL="343080" indent="-339120">
              <a:buClr>
                <a:srgbClr val="FF0000"/>
              </a:buClr>
              <a:buFont typeface="Wingdings" charset="2"/>
              <a:buChar char=""/>
            </a:pPr>
            <a:r>
              <a:rPr lang="en-US" sz="2000" spc="-1" dirty="0">
                <a:solidFill>
                  <a:srgbClr val="000000"/>
                </a:solidFill>
                <a:latin typeface="Segoe UI" panose="020B0502040204020203" pitchFamily="34" charset="0"/>
                <a:cs typeface="Segoe UI" panose="020B0502040204020203" pitchFamily="34" charset="0"/>
              </a:rPr>
              <a:t>Train a classifier on </a:t>
            </a:r>
          </a:p>
          <a:p>
            <a:pPr marL="3960">
              <a:buClr>
                <a:srgbClr val="FF0000"/>
              </a:buClr>
            </a:pPr>
            <a:r>
              <a:rPr lang="en-US" sz="2000" spc="-1" dirty="0">
                <a:solidFill>
                  <a:srgbClr val="000000"/>
                </a:solidFill>
                <a:latin typeface="Segoe UI" panose="020B0502040204020203" pitchFamily="34" charset="0"/>
                <a:cs typeface="Segoe UI" panose="020B0502040204020203" pitchFamily="34" charset="0"/>
              </a:rPr>
              <a:t>synthetic images and </a:t>
            </a:r>
          </a:p>
          <a:p>
            <a:pPr marL="3960">
              <a:buClr>
                <a:srgbClr val="FF0000"/>
              </a:buClr>
            </a:pPr>
            <a:r>
              <a:rPr lang="en-US" sz="2000" spc="-1" dirty="0">
                <a:solidFill>
                  <a:srgbClr val="000000"/>
                </a:solidFill>
                <a:latin typeface="Segoe UI" panose="020B0502040204020203" pitchFamily="34" charset="0"/>
                <a:cs typeface="Segoe UI" panose="020B0502040204020203" pitchFamily="34" charset="0"/>
              </a:rPr>
              <a:t>test on real images.</a:t>
            </a:r>
          </a:p>
        </p:txBody>
      </p:sp>
    </p:spTree>
    <p:extLst>
      <p:ext uri="{BB962C8B-B14F-4D97-AF65-F5344CB8AC3E}">
        <p14:creationId xmlns:p14="http://schemas.microsoft.com/office/powerpoint/2010/main" val="474781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EBC27-2BB7-491D-8554-DA5C9BED882A}"/>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p>
        </p:txBody>
      </p:sp>
      <p:pic>
        <p:nvPicPr>
          <p:cNvPr id="8" name="Picture 7" descr="A picture containing table&#10;&#10;Description automatically generated">
            <a:extLst>
              <a:ext uri="{FF2B5EF4-FFF2-40B4-BE49-F238E27FC236}">
                <a16:creationId xmlns:a16="http://schemas.microsoft.com/office/drawing/2014/main" id="{DB4ED1D0-A455-44C6-B492-B2AC81475B2F}"/>
              </a:ext>
            </a:extLst>
          </p:cNvPr>
          <p:cNvPicPr>
            <a:picLocks/>
          </p:cNvPicPr>
          <p:nvPr/>
        </p:nvPicPr>
        <p:blipFill>
          <a:blip r:embed="rId3"/>
          <a:stretch>
            <a:fillRect/>
          </a:stretch>
        </p:blipFill>
        <p:spPr>
          <a:xfrm>
            <a:off x="0" y="819373"/>
            <a:ext cx="8762400" cy="5623200"/>
          </a:xfrm>
          <a:prstGeom prst="rect">
            <a:avLst/>
          </a:prstGeom>
        </p:spPr>
      </p:pic>
      <p:sp>
        <p:nvSpPr>
          <p:cNvPr id="6" name="TextBox 5">
            <a:extLst>
              <a:ext uri="{FF2B5EF4-FFF2-40B4-BE49-F238E27FC236}">
                <a16:creationId xmlns:a16="http://schemas.microsoft.com/office/drawing/2014/main" id="{D0C0414C-4D0C-460C-9487-C2BA8561A991}"/>
              </a:ext>
            </a:extLst>
          </p:cNvPr>
          <p:cNvSpPr txBox="1"/>
          <p:nvPr/>
        </p:nvSpPr>
        <p:spPr>
          <a:xfrm>
            <a:off x="869719" y="6512466"/>
            <a:ext cx="6936456" cy="276999"/>
          </a:xfrm>
          <a:prstGeom prst="rect">
            <a:avLst/>
          </a:prstGeom>
          <a:noFill/>
        </p:spPr>
        <p:txBody>
          <a:bodyPr wrap="square">
            <a:spAutoFit/>
          </a:bodyPr>
          <a:lstStyle/>
          <a:p>
            <a:pPr lvl="1"/>
            <a:r>
              <a:rPr lang="en-GB" sz="1200" i="1" dirty="0">
                <a:effectLst/>
                <a:latin typeface="Segoe UI" panose="020B0502040204020203" pitchFamily="34" charset="0"/>
                <a:ea typeface="Roboto" panose="02000000000000000000" pitchFamily="2" charset="0"/>
                <a:cs typeface="Segoe UI" panose="020B0502040204020203" pitchFamily="34" charset="0"/>
              </a:rPr>
              <a:t>Figure </a:t>
            </a:r>
            <a:r>
              <a:rPr lang="en-GB" sz="1200" i="1" dirty="0">
                <a:latin typeface="Segoe UI" panose="020B0502040204020203" pitchFamily="34" charset="0"/>
                <a:ea typeface="Roboto" panose="02000000000000000000" pitchFamily="2" charset="0"/>
                <a:cs typeface="Segoe UI" panose="020B0502040204020203" pitchFamily="34" charset="0"/>
              </a:rPr>
              <a:t>19</a:t>
            </a:r>
            <a:r>
              <a:rPr lang="en-GB" sz="1200" i="1" dirty="0">
                <a:effectLst/>
                <a:latin typeface="Segoe UI" panose="020B0502040204020203" pitchFamily="34" charset="0"/>
                <a:ea typeface="Roboto" panose="02000000000000000000" pitchFamily="2" charset="0"/>
                <a:cs typeface="Segoe UI" panose="020B0502040204020203" pitchFamily="34" charset="0"/>
              </a:rPr>
              <a:t>: Confusion matrix. </a:t>
            </a:r>
            <a:r>
              <a:rPr lang="en-GB" sz="1200" i="1" dirty="0">
                <a:latin typeface="Segoe UI" panose="020B0502040204020203" pitchFamily="34" charset="0"/>
                <a:ea typeface="Roboto" panose="02000000000000000000" pitchFamily="2" charset="0"/>
                <a:cs typeface="Segoe UI" panose="020B0502040204020203" pitchFamily="34" charset="0"/>
              </a:rPr>
              <a:t>Testing</a:t>
            </a:r>
            <a:r>
              <a:rPr lang="en-GB" sz="1200" i="1" dirty="0">
                <a:effectLst/>
                <a:latin typeface="Segoe UI" panose="020B0502040204020203" pitchFamily="34" charset="0"/>
                <a:ea typeface="Roboto" panose="02000000000000000000" pitchFamily="2" charset="0"/>
                <a:cs typeface="Segoe UI" panose="020B0502040204020203" pitchFamily="34" charset="0"/>
              </a:rPr>
              <a:t> a classifier trained on </a:t>
            </a:r>
            <a:r>
              <a:rPr lang="en-GB" sz="1200" i="1" dirty="0" err="1">
                <a:effectLst/>
                <a:latin typeface="Segoe UI" panose="020B0502040204020203" pitchFamily="34" charset="0"/>
                <a:ea typeface="Roboto" panose="02000000000000000000" pitchFamily="2" charset="0"/>
                <a:cs typeface="Segoe UI" panose="020B0502040204020203" pitchFamily="34" charset="0"/>
              </a:rPr>
              <a:t>faxified</a:t>
            </a:r>
            <a:r>
              <a:rPr lang="en-GB" sz="1200" i="1" dirty="0">
                <a:effectLst/>
                <a:latin typeface="Segoe UI" panose="020B0502040204020203" pitchFamily="34" charset="0"/>
                <a:ea typeface="Roboto" panose="02000000000000000000" pitchFamily="2" charset="0"/>
                <a:cs typeface="Segoe UI" panose="020B0502040204020203" pitchFamily="34" charset="0"/>
              </a:rPr>
              <a:t> </a:t>
            </a:r>
            <a:r>
              <a:rPr lang="en-GB" sz="1200" i="1" dirty="0">
                <a:latin typeface="Segoe UI" panose="020B0502040204020203" pitchFamily="34" charset="0"/>
                <a:ea typeface="Roboto" panose="02000000000000000000" pitchFamily="2" charset="0"/>
                <a:cs typeface="Segoe UI" panose="020B0502040204020203" pitchFamily="34" charset="0"/>
              </a:rPr>
              <a:t>i</a:t>
            </a:r>
            <a:r>
              <a:rPr lang="en-GB" sz="1200" i="1" dirty="0">
                <a:effectLst/>
                <a:latin typeface="Segoe UI" panose="020B0502040204020203" pitchFamily="34" charset="0"/>
                <a:ea typeface="Roboto" panose="02000000000000000000" pitchFamily="2" charset="0"/>
                <a:cs typeface="Segoe UI" panose="020B0502040204020203" pitchFamily="34" charset="0"/>
              </a:rPr>
              <a:t>mages using real images.</a:t>
            </a:r>
            <a:endParaRPr lang="en-IN" sz="1200" i="1" dirty="0">
              <a:latin typeface="Segoe UI" panose="020B0502040204020203" pitchFamily="34" charset="0"/>
              <a:ea typeface="Roboto" panose="02000000000000000000" pitchFamily="2" charset="0"/>
              <a:cs typeface="Segoe UI" panose="020B0502040204020203" pitchFamily="34" charset="0"/>
            </a:endParaRPr>
          </a:p>
        </p:txBody>
      </p:sp>
      <p:sp>
        <p:nvSpPr>
          <p:cNvPr id="7" name="TextBox 6">
            <a:extLst>
              <a:ext uri="{FF2B5EF4-FFF2-40B4-BE49-F238E27FC236}">
                <a16:creationId xmlns:a16="http://schemas.microsoft.com/office/drawing/2014/main" id="{7075E5A4-590E-4DEC-A237-D7A0369237B6}"/>
              </a:ext>
            </a:extLst>
          </p:cNvPr>
          <p:cNvSpPr txBox="1"/>
          <p:nvPr/>
        </p:nvSpPr>
        <p:spPr>
          <a:xfrm>
            <a:off x="9105900" y="2820621"/>
            <a:ext cx="2984500" cy="1015663"/>
          </a:xfrm>
          <a:prstGeom prst="rect">
            <a:avLst/>
          </a:prstGeom>
          <a:noFill/>
        </p:spPr>
        <p:txBody>
          <a:bodyPr wrap="square">
            <a:spAutoFit/>
          </a:bodyPr>
          <a:lstStyle/>
          <a:p>
            <a:pPr marL="343080" indent="-339120">
              <a:buClr>
                <a:srgbClr val="FF0000"/>
              </a:buClr>
              <a:buFont typeface="Wingdings" charset="2"/>
              <a:buChar char=""/>
            </a:pPr>
            <a:r>
              <a:rPr lang="en-US" sz="2000" spc="-1" dirty="0">
                <a:solidFill>
                  <a:srgbClr val="000000"/>
                </a:solidFill>
                <a:latin typeface="Segoe UI" panose="020B0502040204020203" pitchFamily="34" charset="0"/>
                <a:cs typeface="Segoe UI" panose="020B0502040204020203" pitchFamily="34" charset="0"/>
              </a:rPr>
              <a:t>Train a classifier on </a:t>
            </a:r>
            <a:r>
              <a:rPr lang="en-US" sz="2000" spc="-1" dirty="0" err="1">
                <a:solidFill>
                  <a:srgbClr val="000000"/>
                </a:solidFill>
                <a:latin typeface="Segoe UI" panose="020B0502040204020203" pitchFamily="34" charset="0"/>
                <a:cs typeface="Segoe UI" panose="020B0502040204020203" pitchFamily="34" charset="0"/>
              </a:rPr>
              <a:t>faxified</a:t>
            </a:r>
            <a:r>
              <a:rPr lang="en-US" sz="2000" spc="-1" dirty="0">
                <a:solidFill>
                  <a:srgbClr val="000000"/>
                </a:solidFill>
                <a:latin typeface="Segoe UI" panose="020B0502040204020203" pitchFamily="34" charset="0"/>
                <a:cs typeface="Segoe UI" panose="020B0502040204020203" pitchFamily="34" charset="0"/>
              </a:rPr>
              <a:t> images and test on real images.</a:t>
            </a:r>
          </a:p>
        </p:txBody>
      </p:sp>
      <p:sp>
        <p:nvSpPr>
          <p:cNvPr id="9" name="Rectangle 8">
            <a:extLst>
              <a:ext uri="{FF2B5EF4-FFF2-40B4-BE49-F238E27FC236}">
                <a16:creationId xmlns:a16="http://schemas.microsoft.com/office/drawing/2014/main" id="{4F3E5A7A-29AA-4E9F-8D69-A6461867280C}"/>
              </a:ext>
            </a:extLst>
          </p:cNvPr>
          <p:cNvSpPr/>
          <p:nvPr/>
        </p:nvSpPr>
        <p:spPr>
          <a:xfrm>
            <a:off x="480125" y="2905893"/>
            <a:ext cx="1820333" cy="3479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6622011-9E48-4864-8A1F-53AAEF682C73}"/>
              </a:ext>
            </a:extLst>
          </p:cNvPr>
          <p:cNvSpPr/>
          <p:nvPr/>
        </p:nvSpPr>
        <p:spPr>
          <a:xfrm rot="5400000">
            <a:off x="4582130" y="5390698"/>
            <a:ext cx="1198089" cy="33104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245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EBC27-2BB7-491D-8554-DA5C9BED882A}"/>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p>
        </p:txBody>
      </p:sp>
      <p:sp>
        <p:nvSpPr>
          <p:cNvPr id="5" name="TextBox 4">
            <a:extLst>
              <a:ext uri="{FF2B5EF4-FFF2-40B4-BE49-F238E27FC236}">
                <a16:creationId xmlns:a16="http://schemas.microsoft.com/office/drawing/2014/main" id="{BBA7D8D8-B67A-4E42-B0F1-C3686E8AEF0C}"/>
              </a:ext>
            </a:extLst>
          </p:cNvPr>
          <p:cNvSpPr txBox="1"/>
          <p:nvPr/>
        </p:nvSpPr>
        <p:spPr>
          <a:xfrm>
            <a:off x="2141060" y="6482631"/>
            <a:ext cx="8238538" cy="276999"/>
          </a:xfrm>
          <a:prstGeom prst="rect">
            <a:avLst/>
          </a:prstGeom>
          <a:noFill/>
        </p:spPr>
        <p:txBody>
          <a:bodyPr wrap="square">
            <a:spAutoFit/>
          </a:bodyPr>
          <a:lstStyle/>
          <a:p>
            <a:pPr lvl="1" algn="ctr"/>
            <a:r>
              <a:rPr lang="en-GB" sz="1200" i="1" dirty="0">
                <a:effectLst/>
                <a:latin typeface="Segoe UI" panose="020B0502040204020203" pitchFamily="34" charset="0"/>
                <a:ea typeface="Roboto" panose="02000000000000000000" pitchFamily="2" charset="0"/>
                <a:cs typeface="Segoe UI" panose="020B0502040204020203" pitchFamily="34" charset="0"/>
              </a:rPr>
              <a:t>Figure 22: Real images DE_LY_Bein_2020-1 and DE_LY_Bein_2020-3 are very similar to each other.</a:t>
            </a:r>
            <a:endParaRPr lang="en-IN" sz="1200" i="1" dirty="0">
              <a:latin typeface="Segoe UI" panose="020B0502040204020203" pitchFamily="34" charset="0"/>
              <a:ea typeface="Roboto" panose="02000000000000000000" pitchFamily="2" charset="0"/>
              <a:cs typeface="Segoe UI" panose="020B0502040204020203" pitchFamily="34" charset="0"/>
            </a:endParaRPr>
          </a:p>
        </p:txBody>
      </p:sp>
      <p:sp>
        <p:nvSpPr>
          <p:cNvPr id="6" name="Textplatzhalter 6">
            <a:extLst>
              <a:ext uri="{FF2B5EF4-FFF2-40B4-BE49-F238E27FC236}">
                <a16:creationId xmlns:a16="http://schemas.microsoft.com/office/drawing/2014/main" id="{A5E1CBCE-FAFE-4F91-90D7-F87FA8038F57}"/>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Example of Misclassified Image</a:t>
            </a:r>
            <a:endParaRPr lang="en-IN" dirty="0">
              <a:latin typeface="Segoe UI" panose="020B0502040204020203" pitchFamily="34" charset="0"/>
              <a:ea typeface="Roboto" panose="020B0604020202020204" charset="0"/>
              <a:cs typeface="Segoe UI" panose="020B0502040204020203" pitchFamily="34" charset="0"/>
            </a:endParaRPr>
          </a:p>
        </p:txBody>
      </p:sp>
      <p:sp>
        <p:nvSpPr>
          <p:cNvPr id="9" name="TextBox 8">
            <a:extLst>
              <a:ext uri="{FF2B5EF4-FFF2-40B4-BE49-F238E27FC236}">
                <a16:creationId xmlns:a16="http://schemas.microsoft.com/office/drawing/2014/main" id="{D6E51665-B01C-49D6-A909-41F108E0EFDA}"/>
              </a:ext>
            </a:extLst>
          </p:cNvPr>
          <p:cNvSpPr txBox="1"/>
          <p:nvPr/>
        </p:nvSpPr>
        <p:spPr>
          <a:xfrm>
            <a:off x="2545148" y="6038354"/>
            <a:ext cx="2093496" cy="338554"/>
          </a:xfrm>
          <a:prstGeom prst="rect">
            <a:avLst/>
          </a:prstGeom>
          <a:noFill/>
        </p:spPr>
        <p:txBody>
          <a:bodyPr wrap="square">
            <a:spAutoFit/>
          </a:bodyPr>
          <a:lstStyle/>
          <a:p>
            <a:r>
              <a:rPr lang="en-GB" sz="1600" b="1" i="1" dirty="0">
                <a:effectLst/>
                <a:latin typeface="Segoe UI" panose="020B0502040204020203" pitchFamily="34" charset="0"/>
                <a:ea typeface="Roboto" panose="02000000000000000000" pitchFamily="2" charset="0"/>
                <a:cs typeface="Segoe UI" panose="020B0502040204020203" pitchFamily="34" charset="0"/>
              </a:rPr>
              <a:t>DE_LY_Bein_2020-1</a:t>
            </a:r>
            <a:endParaRPr lang="en-IN" sz="1600" b="1" dirty="0"/>
          </a:p>
        </p:txBody>
      </p:sp>
      <p:sp>
        <p:nvSpPr>
          <p:cNvPr id="10" name="TextBox 9">
            <a:extLst>
              <a:ext uri="{FF2B5EF4-FFF2-40B4-BE49-F238E27FC236}">
                <a16:creationId xmlns:a16="http://schemas.microsoft.com/office/drawing/2014/main" id="{B4B7B7F9-C9AD-4471-990A-FA4CFACEF7EA}"/>
              </a:ext>
            </a:extLst>
          </p:cNvPr>
          <p:cNvSpPr txBox="1"/>
          <p:nvPr/>
        </p:nvSpPr>
        <p:spPr>
          <a:xfrm>
            <a:off x="8028926" y="5927770"/>
            <a:ext cx="2093496" cy="338554"/>
          </a:xfrm>
          <a:prstGeom prst="rect">
            <a:avLst/>
          </a:prstGeom>
          <a:noFill/>
        </p:spPr>
        <p:txBody>
          <a:bodyPr wrap="square">
            <a:spAutoFit/>
          </a:bodyPr>
          <a:lstStyle/>
          <a:p>
            <a:r>
              <a:rPr lang="en-GB" sz="1600" b="1" i="1" dirty="0">
                <a:effectLst/>
                <a:latin typeface="Segoe UI" panose="020B0502040204020203" pitchFamily="34" charset="0"/>
                <a:ea typeface="Roboto" panose="02000000000000000000" pitchFamily="2" charset="0"/>
                <a:cs typeface="Segoe UI" panose="020B0502040204020203" pitchFamily="34" charset="0"/>
              </a:rPr>
              <a:t>DE_LY_Bein_2020-3</a:t>
            </a:r>
            <a:endParaRPr lang="en-IN" sz="1600" b="1" dirty="0"/>
          </a:p>
        </p:txBody>
      </p:sp>
      <p:pic>
        <p:nvPicPr>
          <p:cNvPr id="4" name="Picture 3">
            <a:extLst>
              <a:ext uri="{FF2B5EF4-FFF2-40B4-BE49-F238E27FC236}">
                <a16:creationId xmlns:a16="http://schemas.microsoft.com/office/drawing/2014/main" id="{8787829F-1CD4-4E4C-8072-FF7B40662749}"/>
              </a:ext>
            </a:extLst>
          </p:cNvPr>
          <p:cNvPicPr>
            <a:picLocks noChangeAspect="1"/>
          </p:cNvPicPr>
          <p:nvPr/>
        </p:nvPicPr>
        <p:blipFill>
          <a:blip r:embed="rId3"/>
          <a:stretch>
            <a:fillRect/>
          </a:stretch>
        </p:blipFill>
        <p:spPr>
          <a:xfrm>
            <a:off x="985568" y="1606703"/>
            <a:ext cx="10215832" cy="4288610"/>
          </a:xfrm>
          <a:prstGeom prst="rect">
            <a:avLst/>
          </a:prstGeom>
        </p:spPr>
      </p:pic>
    </p:spTree>
    <p:extLst>
      <p:ext uri="{BB962C8B-B14F-4D97-AF65-F5344CB8AC3E}">
        <p14:creationId xmlns:p14="http://schemas.microsoft.com/office/powerpoint/2010/main" val="98498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EBC27-2BB7-491D-8554-DA5C9BED882A}"/>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p>
        </p:txBody>
      </p:sp>
      <p:pic>
        <p:nvPicPr>
          <p:cNvPr id="6" name="Picture 5" descr="A picture containing table&#10;&#10;Description automatically generated">
            <a:extLst>
              <a:ext uri="{FF2B5EF4-FFF2-40B4-BE49-F238E27FC236}">
                <a16:creationId xmlns:a16="http://schemas.microsoft.com/office/drawing/2014/main" id="{713E6D5E-5AD6-459C-A1A6-418E47AA078D}"/>
              </a:ext>
            </a:extLst>
          </p:cNvPr>
          <p:cNvPicPr>
            <a:picLocks/>
          </p:cNvPicPr>
          <p:nvPr/>
        </p:nvPicPr>
        <p:blipFill>
          <a:blip r:embed="rId3"/>
          <a:stretch>
            <a:fillRect/>
          </a:stretch>
        </p:blipFill>
        <p:spPr>
          <a:xfrm>
            <a:off x="88899" y="805401"/>
            <a:ext cx="8762400" cy="5623200"/>
          </a:xfrm>
          <a:prstGeom prst="rect">
            <a:avLst/>
          </a:prstGeom>
        </p:spPr>
      </p:pic>
      <p:sp>
        <p:nvSpPr>
          <p:cNvPr id="7" name="TextBox 6">
            <a:extLst>
              <a:ext uri="{FF2B5EF4-FFF2-40B4-BE49-F238E27FC236}">
                <a16:creationId xmlns:a16="http://schemas.microsoft.com/office/drawing/2014/main" id="{62932FD1-52E6-41E7-805C-0C7D54B2DB70}"/>
              </a:ext>
            </a:extLst>
          </p:cNvPr>
          <p:cNvSpPr txBox="1"/>
          <p:nvPr/>
        </p:nvSpPr>
        <p:spPr>
          <a:xfrm>
            <a:off x="660756" y="6428601"/>
            <a:ext cx="7618687" cy="276999"/>
          </a:xfrm>
          <a:prstGeom prst="rect">
            <a:avLst/>
          </a:prstGeom>
          <a:noFill/>
        </p:spPr>
        <p:txBody>
          <a:bodyPr wrap="square">
            <a:spAutoFit/>
          </a:bodyPr>
          <a:lstStyle/>
          <a:p>
            <a:pPr lvl="1"/>
            <a:r>
              <a:rPr lang="en-GB" sz="1200" i="1" dirty="0">
                <a:effectLst/>
                <a:latin typeface="Segoe UI" panose="020B0502040204020203" pitchFamily="34" charset="0"/>
                <a:ea typeface="Roboto" panose="02000000000000000000" pitchFamily="2" charset="0"/>
                <a:cs typeface="Segoe UI" panose="020B0502040204020203" pitchFamily="34" charset="0"/>
              </a:rPr>
              <a:t>Figure 23: Confusion matrix. </a:t>
            </a:r>
            <a:r>
              <a:rPr lang="en-GB" sz="1200" i="1" dirty="0">
                <a:latin typeface="Segoe UI" panose="020B0502040204020203" pitchFamily="34" charset="0"/>
                <a:ea typeface="Roboto" panose="02000000000000000000" pitchFamily="2" charset="0"/>
                <a:cs typeface="Segoe UI" panose="020B0502040204020203" pitchFamily="34" charset="0"/>
              </a:rPr>
              <a:t>Testing</a:t>
            </a:r>
            <a:r>
              <a:rPr lang="en-GB" sz="1200" i="1" dirty="0">
                <a:effectLst/>
                <a:latin typeface="Segoe UI" panose="020B0502040204020203" pitchFamily="34" charset="0"/>
                <a:ea typeface="Roboto" panose="02000000000000000000" pitchFamily="2" charset="0"/>
                <a:cs typeface="Segoe UI" panose="020B0502040204020203" pitchFamily="34" charset="0"/>
              </a:rPr>
              <a:t> a classifier trained on fake </a:t>
            </a:r>
            <a:r>
              <a:rPr lang="en-GB" sz="1200" i="1" dirty="0">
                <a:latin typeface="Segoe UI" panose="020B0502040204020203" pitchFamily="34" charset="0"/>
                <a:ea typeface="Roboto" panose="02000000000000000000" pitchFamily="2" charset="0"/>
                <a:cs typeface="Segoe UI" panose="020B0502040204020203" pitchFamily="34" charset="0"/>
              </a:rPr>
              <a:t>i</a:t>
            </a:r>
            <a:r>
              <a:rPr lang="en-GB" sz="1200" i="1" dirty="0">
                <a:effectLst/>
                <a:latin typeface="Segoe UI" panose="020B0502040204020203" pitchFamily="34" charset="0"/>
                <a:ea typeface="Roboto" panose="02000000000000000000" pitchFamily="2" charset="0"/>
                <a:cs typeface="Segoe UI" panose="020B0502040204020203" pitchFamily="34" charset="0"/>
              </a:rPr>
              <a:t>mages using real </a:t>
            </a:r>
            <a:r>
              <a:rPr lang="en-GB" sz="1200" i="1" dirty="0">
                <a:latin typeface="Segoe UI" panose="020B0502040204020203" pitchFamily="34" charset="0"/>
                <a:ea typeface="Roboto" panose="02000000000000000000" pitchFamily="2" charset="0"/>
                <a:cs typeface="Segoe UI" panose="020B0502040204020203" pitchFamily="34" charset="0"/>
              </a:rPr>
              <a:t>i</a:t>
            </a:r>
            <a:r>
              <a:rPr lang="en-GB" sz="1200" i="1" dirty="0">
                <a:effectLst/>
                <a:latin typeface="Segoe UI" panose="020B0502040204020203" pitchFamily="34" charset="0"/>
                <a:ea typeface="Roboto" panose="02000000000000000000" pitchFamily="2" charset="0"/>
                <a:cs typeface="Segoe UI" panose="020B0502040204020203" pitchFamily="34" charset="0"/>
              </a:rPr>
              <a:t>mages.</a:t>
            </a:r>
            <a:endParaRPr lang="en-IN" sz="1200" i="1" dirty="0">
              <a:latin typeface="Segoe UI" panose="020B0502040204020203" pitchFamily="34" charset="0"/>
              <a:ea typeface="Roboto" panose="02000000000000000000" pitchFamily="2" charset="0"/>
              <a:cs typeface="Segoe UI" panose="020B0502040204020203" pitchFamily="34" charset="0"/>
            </a:endParaRPr>
          </a:p>
        </p:txBody>
      </p:sp>
      <p:sp>
        <p:nvSpPr>
          <p:cNvPr id="2" name="Rectangle 1">
            <a:extLst>
              <a:ext uri="{FF2B5EF4-FFF2-40B4-BE49-F238E27FC236}">
                <a16:creationId xmlns:a16="http://schemas.microsoft.com/office/drawing/2014/main" id="{26C08D41-CDA0-4A34-8B9C-C58327403ACB}"/>
              </a:ext>
            </a:extLst>
          </p:cNvPr>
          <p:cNvSpPr/>
          <p:nvPr/>
        </p:nvSpPr>
        <p:spPr>
          <a:xfrm>
            <a:off x="412749" y="2222500"/>
            <a:ext cx="1820333" cy="34794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33096CB5-E0C6-4FD0-975B-61D42BEB9961}"/>
              </a:ext>
            </a:extLst>
          </p:cNvPr>
          <p:cNvSpPr/>
          <p:nvPr/>
        </p:nvSpPr>
        <p:spPr>
          <a:xfrm rot="5400000">
            <a:off x="3532264" y="5390698"/>
            <a:ext cx="1198089" cy="33104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AD87FAD-3BB8-4AB4-ACA4-528ADF220509}"/>
              </a:ext>
            </a:extLst>
          </p:cNvPr>
          <p:cNvSpPr txBox="1"/>
          <p:nvPr/>
        </p:nvSpPr>
        <p:spPr>
          <a:xfrm>
            <a:off x="8952899" y="2494240"/>
            <a:ext cx="3113582" cy="1631216"/>
          </a:xfrm>
          <a:prstGeom prst="rect">
            <a:avLst/>
          </a:prstGeom>
          <a:noFill/>
        </p:spPr>
        <p:txBody>
          <a:bodyPr wrap="square">
            <a:spAutoFit/>
          </a:bodyPr>
          <a:lstStyle/>
          <a:p>
            <a:pPr marL="343080" indent="-339120">
              <a:buClr>
                <a:srgbClr val="FF0000"/>
              </a:buClr>
              <a:buFont typeface="Wingdings" charset="2"/>
              <a:buChar char=""/>
            </a:pPr>
            <a:r>
              <a:rPr lang="en-US" sz="2000" spc="-1" dirty="0">
                <a:solidFill>
                  <a:srgbClr val="000000"/>
                </a:solidFill>
                <a:latin typeface="Segoe UI" panose="020B0502040204020203" pitchFamily="34" charset="0"/>
                <a:cs typeface="Segoe UI" panose="020B0502040204020203" pitchFamily="34" charset="0"/>
              </a:rPr>
              <a:t>Train a classifier using fake images and test on real images.</a:t>
            </a:r>
          </a:p>
          <a:p>
            <a:pPr marL="343080" indent="-339120">
              <a:buClr>
                <a:srgbClr val="FF0000"/>
              </a:buClr>
              <a:buFont typeface="Wingdings" charset="2"/>
              <a:buChar char=""/>
            </a:pPr>
            <a:r>
              <a:rPr lang="en-US" sz="2000" spc="-1" dirty="0">
                <a:solidFill>
                  <a:srgbClr val="000000"/>
                </a:solidFill>
                <a:latin typeface="Segoe UI" panose="020B0502040204020203" pitchFamily="34" charset="0"/>
                <a:cs typeface="Segoe UI" panose="020B0502040204020203" pitchFamily="34" charset="0"/>
              </a:rPr>
              <a:t>Determines the quality of fake images.</a:t>
            </a:r>
          </a:p>
        </p:txBody>
      </p:sp>
    </p:spTree>
    <p:extLst>
      <p:ext uri="{BB962C8B-B14F-4D97-AF65-F5344CB8AC3E}">
        <p14:creationId xmlns:p14="http://schemas.microsoft.com/office/powerpoint/2010/main" val="2061906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2EBC27-2BB7-491D-8554-DA5C9BED882A}"/>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p>
        </p:txBody>
      </p:sp>
      <p:sp>
        <p:nvSpPr>
          <p:cNvPr id="5" name="TextBox 4">
            <a:extLst>
              <a:ext uri="{FF2B5EF4-FFF2-40B4-BE49-F238E27FC236}">
                <a16:creationId xmlns:a16="http://schemas.microsoft.com/office/drawing/2014/main" id="{BBA7D8D8-B67A-4E42-B0F1-C3686E8AEF0C}"/>
              </a:ext>
            </a:extLst>
          </p:cNvPr>
          <p:cNvSpPr txBox="1"/>
          <p:nvPr/>
        </p:nvSpPr>
        <p:spPr>
          <a:xfrm>
            <a:off x="1883884" y="6468058"/>
            <a:ext cx="8238538" cy="276999"/>
          </a:xfrm>
          <a:prstGeom prst="rect">
            <a:avLst/>
          </a:prstGeom>
          <a:noFill/>
        </p:spPr>
        <p:txBody>
          <a:bodyPr wrap="square">
            <a:spAutoFit/>
          </a:bodyPr>
          <a:lstStyle/>
          <a:p>
            <a:pPr lvl="1" algn="ctr"/>
            <a:r>
              <a:rPr lang="en-GB" sz="1200" i="1" dirty="0">
                <a:effectLst/>
                <a:latin typeface="Segoe UI" panose="020B0502040204020203" pitchFamily="34" charset="0"/>
                <a:ea typeface="Roboto" panose="02000000000000000000" pitchFamily="2" charset="0"/>
                <a:cs typeface="Segoe UI" panose="020B0502040204020203" pitchFamily="34" charset="0"/>
              </a:rPr>
              <a:t>Figure 24: Real images DE_LY_Bein_2019-1 and DE_LY_Bein_2019-7 are very similar to each other.</a:t>
            </a:r>
            <a:endParaRPr lang="en-IN" sz="1200" i="1" dirty="0">
              <a:latin typeface="Segoe UI" panose="020B0502040204020203" pitchFamily="34" charset="0"/>
              <a:ea typeface="Roboto" panose="02000000000000000000" pitchFamily="2" charset="0"/>
              <a:cs typeface="Segoe UI" panose="020B0502040204020203" pitchFamily="34" charset="0"/>
            </a:endParaRPr>
          </a:p>
        </p:txBody>
      </p:sp>
      <p:sp>
        <p:nvSpPr>
          <p:cNvPr id="6" name="Textplatzhalter 6">
            <a:extLst>
              <a:ext uri="{FF2B5EF4-FFF2-40B4-BE49-F238E27FC236}">
                <a16:creationId xmlns:a16="http://schemas.microsoft.com/office/drawing/2014/main" id="{A5E1CBCE-FAFE-4F91-90D7-F87FA8038F57}"/>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Example of Misclassified Image</a:t>
            </a:r>
            <a:endParaRPr lang="en-IN" dirty="0">
              <a:latin typeface="Segoe UI" panose="020B0502040204020203" pitchFamily="34" charset="0"/>
              <a:ea typeface="Roboto" panose="020B0604020202020204" charset="0"/>
              <a:cs typeface="Segoe UI" panose="020B0502040204020203" pitchFamily="34" charset="0"/>
            </a:endParaRPr>
          </a:p>
        </p:txBody>
      </p:sp>
      <p:pic>
        <p:nvPicPr>
          <p:cNvPr id="7" name="Picture 6">
            <a:extLst>
              <a:ext uri="{FF2B5EF4-FFF2-40B4-BE49-F238E27FC236}">
                <a16:creationId xmlns:a16="http://schemas.microsoft.com/office/drawing/2014/main" id="{F6BCB055-9938-4391-B097-554001033611}"/>
              </a:ext>
            </a:extLst>
          </p:cNvPr>
          <p:cNvPicPr>
            <a:picLocks/>
          </p:cNvPicPr>
          <p:nvPr/>
        </p:nvPicPr>
        <p:blipFill>
          <a:blip r:embed="rId3"/>
          <a:stretch>
            <a:fillRect/>
          </a:stretch>
        </p:blipFill>
        <p:spPr>
          <a:xfrm>
            <a:off x="1273175" y="1640170"/>
            <a:ext cx="10216800" cy="4287600"/>
          </a:xfrm>
          <a:prstGeom prst="rect">
            <a:avLst/>
          </a:prstGeom>
        </p:spPr>
      </p:pic>
      <p:sp>
        <p:nvSpPr>
          <p:cNvPr id="9" name="TextBox 8">
            <a:extLst>
              <a:ext uri="{FF2B5EF4-FFF2-40B4-BE49-F238E27FC236}">
                <a16:creationId xmlns:a16="http://schemas.microsoft.com/office/drawing/2014/main" id="{D6E51665-B01C-49D6-A909-41F108E0EFDA}"/>
              </a:ext>
            </a:extLst>
          </p:cNvPr>
          <p:cNvSpPr txBox="1"/>
          <p:nvPr/>
        </p:nvSpPr>
        <p:spPr>
          <a:xfrm>
            <a:off x="2559436" y="5838615"/>
            <a:ext cx="2093496" cy="338554"/>
          </a:xfrm>
          <a:prstGeom prst="rect">
            <a:avLst/>
          </a:prstGeom>
          <a:noFill/>
        </p:spPr>
        <p:txBody>
          <a:bodyPr wrap="square">
            <a:spAutoFit/>
          </a:bodyPr>
          <a:lstStyle/>
          <a:p>
            <a:r>
              <a:rPr lang="en-GB" sz="1600" b="1" i="1" dirty="0">
                <a:effectLst/>
                <a:latin typeface="Segoe UI" panose="020B0502040204020203" pitchFamily="34" charset="0"/>
                <a:ea typeface="Roboto" panose="02000000000000000000" pitchFamily="2" charset="0"/>
                <a:cs typeface="Segoe UI" panose="020B0502040204020203" pitchFamily="34" charset="0"/>
              </a:rPr>
              <a:t>DE_LY_Bein_2019-1</a:t>
            </a:r>
            <a:endParaRPr lang="en-IN" sz="1600" b="1" dirty="0"/>
          </a:p>
        </p:txBody>
      </p:sp>
      <p:sp>
        <p:nvSpPr>
          <p:cNvPr id="10" name="TextBox 9">
            <a:extLst>
              <a:ext uri="{FF2B5EF4-FFF2-40B4-BE49-F238E27FC236}">
                <a16:creationId xmlns:a16="http://schemas.microsoft.com/office/drawing/2014/main" id="{B4B7B7F9-C9AD-4471-990A-FA4CFACEF7EA}"/>
              </a:ext>
            </a:extLst>
          </p:cNvPr>
          <p:cNvSpPr txBox="1"/>
          <p:nvPr/>
        </p:nvSpPr>
        <p:spPr>
          <a:xfrm>
            <a:off x="7921386" y="5895938"/>
            <a:ext cx="2093496" cy="338554"/>
          </a:xfrm>
          <a:prstGeom prst="rect">
            <a:avLst/>
          </a:prstGeom>
          <a:noFill/>
        </p:spPr>
        <p:txBody>
          <a:bodyPr wrap="square">
            <a:spAutoFit/>
          </a:bodyPr>
          <a:lstStyle/>
          <a:p>
            <a:r>
              <a:rPr lang="en-GB" sz="1600" b="1" i="1" dirty="0">
                <a:effectLst/>
                <a:latin typeface="Segoe UI" panose="020B0502040204020203" pitchFamily="34" charset="0"/>
                <a:ea typeface="Roboto" panose="02000000000000000000" pitchFamily="2" charset="0"/>
                <a:cs typeface="Segoe UI" panose="020B0502040204020203" pitchFamily="34" charset="0"/>
              </a:rPr>
              <a:t>DE_LY_Bein_2019-7</a:t>
            </a:r>
            <a:endParaRPr lang="en-IN" sz="1600" b="1" dirty="0"/>
          </a:p>
        </p:txBody>
      </p:sp>
    </p:spTree>
    <p:extLst>
      <p:ext uri="{BB962C8B-B14F-4D97-AF65-F5344CB8AC3E}">
        <p14:creationId xmlns:p14="http://schemas.microsoft.com/office/powerpoint/2010/main" val="3267757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Qualitative Results</a:t>
            </a:r>
            <a:endParaRPr lang="en-IN" dirty="0">
              <a:latin typeface="Segoe UI" panose="020B0502040204020203" pitchFamily="34" charset="0"/>
              <a:ea typeface="Roboto" panose="020B0604020202020204" charset="0"/>
              <a:cs typeface="Segoe UI" panose="020B0502040204020203" pitchFamily="34" charset="0"/>
            </a:endParaRPr>
          </a:p>
        </p:txBody>
      </p:sp>
      <p:pic>
        <p:nvPicPr>
          <p:cNvPr id="6" name="Picture 5">
            <a:extLst>
              <a:ext uri="{FF2B5EF4-FFF2-40B4-BE49-F238E27FC236}">
                <a16:creationId xmlns:a16="http://schemas.microsoft.com/office/drawing/2014/main" id="{B3A817FC-2CA5-4AE8-8B9C-787B3E3E7BC7}"/>
              </a:ext>
            </a:extLst>
          </p:cNvPr>
          <p:cNvPicPr>
            <a:picLocks noChangeAspect="1"/>
          </p:cNvPicPr>
          <p:nvPr/>
        </p:nvPicPr>
        <p:blipFill>
          <a:blip r:embed="rId3"/>
          <a:stretch>
            <a:fillRect/>
          </a:stretch>
        </p:blipFill>
        <p:spPr>
          <a:xfrm>
            <a:off x="1540042" y="1522786"/>
            <a:ext cx="9111916" cy="4315829"/>
          </a:xfrm>
          <a:prstGeom prst="rect">
            <a:avLst/>
          </a:prstGeom>
        </p:spPr>
      </p:pic>
      <p:sp>
        <p:nvSpPr>
          <p:cNvPr id="11" name="TextBox 10">
            <a:extLst>
              <a:ext uri="{FF2B5EF4-FFF2-40B4-BE49-F238E27FC236}">
                <a16:creationId xmlns:a16="http://schemas.microsoft.com/office/drawing/2014/main" id="{9B408F39-4979-4482-B77D-973DA65A6450}"/>
              </a:ext>
            </a:extLst>
          </p:cNvPr>
          <p:cNvSpPr txBox="1"/>
          <p:nvPr/>
        </p:nvSpPr>
        <p:spPr>
          <a:xfrm>
            <a:off x="4273381" y="6428601"/>
            <a:ext cx="3869531" cy="276999"/>
          </a:xfrm>
          <a:prstGeom prst="rect">
            <a:avLst/>
          </a:prstGeom>
          <a:noFill/>
        </p:spPr>
        <p:txBody>
          <a:bodyPr wrap="square">
            <a:spAutoFit/>
          </a:bodyPr>
          <a:lstStyle/>
          <a:p>
            <a:pPr algn="ctr"/>
            <a:r>
              <a:rPr lang="en-GB" sz="1200" i="1" dirty="0">
                <a:effectLst/>
                <a:latin typeface="Segoe UI" panose="020B0502040204020203" pitchFamily="34" charset="0"/>
                <a:ea typeface="Roboto" panose="02000000000000000000" pitchFamily="2" charset="0"/>
                <a:cs typeface="Segoe UI" panose="020B0502040204020203" pitchFamily="34" charset="0"/>
              </a:rPr>
              <a:t>Figure </a:t>
            </a:r>
            <a:r>
              <a:rPr lang="en-GB" sz="1200" i="1" dirty="0">
                <a:latin typeface="Segoe UI" panose="020B0502040204020203" pitchFamily="34" charset="0"/>
                <a:ea typeface="Roboto" panose="02000000000000000000" pitchFamily="2" charset="0"/>
                <a:cs typeface="Segoe UI" panose="020B0502040204020203" pitchFamily="34" charset="0"/>
              </a:rPr>
              <a:t>25</a:t>
            </a:r>
            <a:r>
              <a:rPr lang="en-GB" sz="1200" i="1" dirty="0">
                <a:effectLst/>
                <a:latin typeface="Segoe UI" panose="020B0502040204020203" pitchFamily="34" charset="0"/>
                <a:ea typeface="Roboto" panose="02000000000000000000" pitchFamily="2" charset="0"/>
                <a:cs typeface="Segoe UI" panose="020B0502040204020203" pitchFamily="34" charset="0"/>
              </a:rPr>
              <a:t>: Qualitative Results.</a:t>
            </a:r>
            <a:endParaRPr lang="en-IN" sz="1200" i="1" dirty="0">
              <a:latin typeface="Segoe UI" panose="020B0502040204020203" pitchFamily="34" charset="0"/>
              <a:ea typeface="Roboto" panose="02000000000000000000" pitchFamily="2" charset="0"/>
              <a:cs typeface="Segoe UI" panose="020B0502040204020203" pitchFamily="34" charset="0"/>
            </a:endParaRPr>
          </a:p>
        </p:txBody>
      </p:sp>
      <p:sp>
        <p:nvSpPr>
          <p:cNvPr id="12" name="TextBox 11">
            <a:extLst>
              <a:ext uri="{FF2B5EF4-FFF2-40B4-BE49-F238E27FC236}">
                <a16:creationId xmlns:a16="http://schemas.microsoft.com/office/drawing/2014/main" id="{8AAF92F5-0737-4063-B73F-19F8160E3B05}"/>
              </a:ext>
            </a:extLst>
          </p:cNvPr>
          <p:cNvSpPr txBox="1"/>
          <p:nvPr/>
        </p:nvSpPr>
        <p:spPr>
          <a:xfrm>
            <a:off x="2837882" y="5869654"/>
            <a:ext cx="1758815" cy="338554"/>
          </a:xfrm>
          <a:prstGeom prst="rect">
            <a:avLst/>
          </a:prstGeom>
          <a:noFill/>
        </p:spPr>
        <p:txBody>
          <a:bodyPr wrap="none" rtlCol="0">
            <a:spAutoFit/>
          </a:bodyPr>
          <a:lstStyle/>
          <a:p>
            <a:r>
              <a:rPr lang="en-IN" sz="1600" b="1" i="1" dirty="0"/>
              <a:t>Synthetic Image</a:t>
            </a:r>
          </a:p>
        </p:txBody>
      </p:sp>
      <p:sp>
        <p:nvSpPr>
          <p:cNvPr id="13" name="TextBox 12">
            <a:extLst>
              <a:ext uri="{FF2B5EF4-FFF2-40B4-BE49-F238E27FC236}">
                <a16:creationId xmlns:a16="http://schemas.microsoft.com/office/drawing/2014/main" id="{182A9BFB-9D84-4A5E-A7C8-9FEDE4D86D33}"/>
              </a:ext>
            </a:extLst>
          </p:cNvPr>
          <p:cNvSpPr txBox="1"/>
          <p:nvPr/>
        </p:nvSpPr>
        <p:spPr>
          <a:xfrm>
            <a:off x="7861659" y="5889731"/>
            <a:ext cx="1301959" cy="338554"/>
          </a:xfrm>
          <a:prstGeom prst="rect">
            <a:avLst/>
          </a:prstGeom>
          <a:noFill/>
        </p:spPr>
        <p:txBody>
          <a:bodyPr wrap="none" rtlCol="0">
            <a:spAutoFit/>
          </a:bodyPr>
          <a:lstStyle/>
          <a:p>
            <a:r>
              <a:rPr lang="en-IN" sz="1600" b="1" i="1" dirty="0"/>
              <a:t>Fake Image</a:t>
            </a:r>
          </a:p>
        </p:txBody>
      </p:sp>
    </p:spTree>
    <p:extLst>
      <p:ext uri="{BB962C8B-B14F-4D97-AF65-F5344CB8AC3E}">
        <p14:creationId xmlns:p14="http://schemas.microsoft.com/office/powerpoint/2010/main" val="1467164759"/>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Failure Case 1</a:t>
            </a:r>
            <a:endParaRPr lang="en-IN" dirty="0">
              <a:latin typeface="Segoe UI" panose="020B0502040204020203" pitchFamily="34" charset="0"/>
              <a:ea typeface="Roboto" panose="020B0604020202020204" charset="0"/>
              <a:cs typeface="Segoe UI" panose="020B0502040204020203" pitchFamily="34" charset="0"/>
            </a:endParaRPr>
          </a:p>
        </p:txBody>
      </p:sp>
      <p:sp>
        <p:nvSpPr>
          <p:cNvPr id="9" name="TextBox 8">
            <a:extLst>
              <a:ext uri="{FF2B5EF4-FFF2-40B4-BE49-F238E27FC236}">
                <a16:creationId xmlns:a16="http://schemas.microsoft.com/office/drawing/2014/main" id="{A76F086D-ABF3-4B41-A71D-3751519F37F2}"/>
              </a:ext>
            </a:extLst>
          </p:cNvPr>
          <p:cNvSpPr txBox="1"/>
          <p:nvPr/>
        </p:nvSpPr>
        <p:spPr>
          <a:xfrm>
            <a:off x="974424" y="6022240"/>
            <a:ext cx="10858500" cy="461665"/>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26: </a:t>
            </a:r>
            <a:r>
              <a:rPr lang="en-GB" sz="1200" dirty="0">
                <a:effectLst/>
                <a:latin typeface="Segoe UI" panose="020B0502040204020203" pitchFamily="34" charset="0"/>
                <a:cs typeface="Segoe UI" panose="020B0502040204020203" pitchFamily="34" charset="0"/>
              </a:rPr>
              <a:t>The snippet from </a:t>
            </a:r>
            <a:r>
              <a:rPr lang="en-GB" sz="1200" dirty="0">
                <a:latin typeface="Segoe UI" panose="020B0502040204020203" pitchFamily="34" charset="0"/>
                <a:cs typeface="Segoe UI" panose="020B0502040204020203" pitchFamily="34" charset="0"/>
              </a:rPr>
              <a:t>fake </a:t>
            </a:r>
            <a:r>
              <a:rPr lang="en-GB" sz="1200" dirty="0">
                <a:effectLst/>
                <a:latin typeface="Segoe UI" panose="020B0502040204020203" pitchFamily="34" charset="0"/>
                <a:cs typeface="Segoe UI" panose="020B0502040204020203" pitchFamily="34" charset="0"/>
              </a:rPr>
              <a:t>image illustrates that the </a:t>
            </a:r>
            <a:r>
              <a:rPr lang="en-GB" sz="1200" dirty="0" err="1">
                <a:effectLst/>
                <a:latin typeface="Segoe UI" panose="020B0502040204020203" pitchFamily="34" charset="0"/>
                <a:cs typeface="Segoe UI" panose="020B0502040204020203" pitchFamily="34" charset="0"/>
              </a:rPr>
              <a:t>CycleGAN</a:t>
            </a:r>
            <a:r>
              <a:rPr lang="en-GB" sz="1200" dirty="0">
                <a:effectLst/>
                <a:latin typeface="Segoe UI" panose="020B0502040204020203" pitchFamily="34" charset="0"/>
                <a:cs typeface="Segoe UI" panose="020B0502040204020203" pitchFamily="34" charset="0"/>
              </a:rPr>
              <a:t> did not transform handwritten crops in the target domain from the synthetic image in the source domain.</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pic>
        <p:nvPicPr>
          <p:cNvPr id="3" name="Picture 2">
            <a:extLst>
              <a:ext uri="{FF2B5EF4-FFF2-40B4-BE49-F238E27FC236}">
                <a16:creationId xmlns:a16="http://schemas.microsoft.com/office/drawing/2014/main" id="{6B12F9EF-BCE6-4B3F-9583-E986D16ACE86}"/>
              </a:ext>
            </a:extLst>
          </p:cNvPr>
          <p:cNvPicPr>
            <a:picLocks noChangeAspect="1"/>
          </p:cNvPicPr>
          <p:nvPr/>
        </p:nvPicPr>
        <p:blipFill>
          <a:blip r:embed="rId3"/>
          <a:stretch>
            <a:fillRect/>
          </a:stretch>
        </p:blipFill>
        <p:spPr>
          <a:xfrm>
            <a:off x="1377215" y="1582377"/>
            <a:ext cx="9824185" cy="3876871"/>
          </a:xfrm>
          <a:prstGeom prst="rect">
            <a:avLst/>
          </a:prstGeom>
        </p:spPr>
      </p:pic>
      <p:sp>
        <p:nvSpPr>
          <p:cNvPr id="11" name="TextBox 10">
            <a:extLst>
              <a:ext uri="{FF2B5EF4-FFF2-40B4-BE49-F238E27FC236}">
                <a16:creationId xmlns:a16="http://schemas.microsoft.com/office/drawing/2014/main" id="{EBF629D9-D37B-4BB2-A178-84A2DFB3C579}"/>
              </a:ext>
            </a:extLst>
          </p:cNvPr>
          <p:cNvSpPr txBox="1"/>
          <p:nvPr/>
        </p:nvSpPr>
        <p:spPr>
          <a:xfrm>
            <a:off x="2233185" y="5516161"/>
            <a:ext cx="3082895" cy="338554"/>
          </a:xfrm>
          <a:prstGeom prst="rect">
            <a:avLst/>
          </a:prstGeom>
          <a:noFill/>
        </p:spPr>
        <p:txBody>
          <a:bodyPr wrap="none" rtlCol="0">
            <a:spAutoFit/>
          </a:bodyPr>
          <a:lstStyle/>
          <a:p>
            <a:r>
              <a:rPr lang="en-IN" sz="1600" b="1" i="1" dirty="0"/>
              <a:t>Snippet from Synthetic Image</a:t>
            </a:r>
          </a:p>
        </p:txBody>
      </p:sp>
      <p:sp>
        <p:nvSpPr>
          <p:cNvPr id="12" name="TextBox 11">
            <a:extLst>
              <a:ext uri="{FF2B5EF4-FFF2-40B4-BE49-F238E27FC236}">
                <a16:creationId xmlns:a16="http://schemas.microsoft.com/office/drawing/2014/main" id="{5464FF8C-AE45-4339-B7C7-27291229B16C}"/>
              </a:ext>
            </a:extLst>
          </p:cNvPr>
          <p:cNvSpPr txBox="1"/>
          <p:nvPr/>
        </p:nvSpPr>
        <p:spPr>
          <a:xfrm>
            <a:off x="7523749" y="5457496"/>
            <a:ext cx="2626040" cy="338554"/>
          </a:xfrm>
          <a:prstGeom prst="rect">
            <a:avLst/>
          </a:prstGeom>
          <a:noFill/>
        </p:spPr>
        <p:txBody>
          <a:bodyPr wrap="none" rtlCol="0">
            <a:spAutoFit/>
          </a:bodyPr>
          <a:lstStyle/>
          <a:p>
            <a:r>
              <a:rPr lang="en-IN" sz="1600" b="1" i="1" dirty="0"/>
              <a:t>Snippet from Fake Image</a:t>
            </a:r>
          </a:p>
        </p:txBody>
      </p:sp>
    </p:spTree>
    <p:extLst>
      <p:ext uri="{BB962C8B-B14F-4D97-AF65-F5344CB8AC3E}">
        <p14:creationId xmlns:p14="http://schemas.microsoft.com/office/powerpoint/2010/main" val="2946157188"/>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Failure Case 2</a:t>
            </a:r>
            <a:endParaRPr lang="en-IN" dirty="0">
              <a:latin typeface="Segoe UI" panose="020B0502040204020203" pitchFamily="34" charset="0"/>
              <a:ea typeface="Roboto" panose="020B0604020202020204" charset="0"/>
              <a:cs typeface="Segoe UI" panose="020B0502040204020203" pitchFamily="34" charset="0"/>
            </a:endParaRPr>
          </a:p>
        </p:txBody>
      </p:sp>
      <p:sp>
        <p:nvSpPr>
          <p:cNvPr id="9" name="TextBox 8">
            <a:extLst>
              <a:ext uri="{FF2B5EF4-FFF2-40B4-BE49-F238E27FC236}">
                <a16:creationId xmlns:a16="http://schemas.microsoft.com/office/drawing/2014/main" id="{A76F086D-ABF3-4B41-A71D-3751519F37F2}"/>
              </a:ext>
            </a:extLst>
          </p:cNvPr>
          <p:cNvSpPr txBox="1"/>
          <p:nvPr/>
        </p:nvSpPr>
        <p:spPr>
          <a:xfrm>
            <a:off x="2383322" y="6133193"/>
            <a:ext cx="7806355" cy="276999"/>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27: </a:t>
            </a:r>
            <a:r>
              <a:rPr lang="en-GB" sz="1200" dirty="0">
                <a:effectLst/>
                <a:latin typeface="Segoe UI" panose="020B0502040204020203" pitchFamily="34" charset="0"/>
                <a:cs typeface="Segoe UI" panose="020B0502040204020203" pitchFamily="34" charset="0"/>
              </a:rPr>
              <a:t>The </a:t>
            </a:r>
            <a:r>
              <a:rPr lang="en-GB" sz="1200" dirty="0">
                <a:latin typeface="Segoe UI" panose="020B0502040204020203" pitchFamily="34" charset="0"/>
                <a:cs typeface="Segoe UI" panose="020B0502040204020203" pitchFamily="34" charset="0"/>
              </a:rPr>
              <a:t>fake </a:t>
            </a:r>
            <a:r>
              <a:rPr lang="en-GB" sz="1200" dirty="0">
                <a:effectLst/>
                <a:latin typeface="Segoe UI" panose="020B0502040204020203" pitchFamily="34" charset="0"/>
                <a:cs typeface="Segoe UI" panose="020B0502040204020203" pitchFamily="34" charset="0"/>
              </a:rPr>
              <a:t>image consists of unrealistic  noisy artifacts.</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pic>
        <p:nvPicPr>
          <p:cNvPr id="4" name="Picture 3">
            <a:extLst>
              <a:ext uri="{FF2B5EF4-FFF2-40B4-BE49-F238E27FC236}">
                <a16:creationId xmlns:a16="http://schemas.microsoft.com/office/drawing/2014/main" id="{61C886BE-61EA-4684-983F-3DF1900A7DE7}"/>
              </a:ext>
            </a:extLst>
          </p:cNvPr>
          <p:cNvPicPr>
            <a:picLocks noChangeAspect="1"/>
          </p:cNvPicPr>
          <p:nvPr/>
        </p:nvPicPr>
        <p:blipFill>
          <a:blip r:embed="rId3"/>
          <a:stretch>
            <a:fillRect/>
          </a:stretch>
        </p:blipFill>
        <p:spPr>
          <a:xfrm>
            <a:off x="1714348" y="1524001"/>
            <a:ext cx="8763303" cy="4104576"/>
          </a:xfrm>
          <a:prstGeom prst="rect">
            <a:avLst/>
          </a:prstGeom>
        </p:spPr>
      </p:pic>
      <p:sp>
        <p:nvSpPr>
          <p:cNvPr id="11" name="TextBox 10">
            <a:extLst>
              <a:ext uri="{FF2B5EF4-FFF2-40B4-BE49-F238E27FC236}">
                <a16:creationId xmlns:a16="http://schemas.microsoft.com/office/drawing/2014/main" id="{87C4A3B3-E0F4-43E0-BB51-48B2D6B11FF1}"/>
              </a:ext>
            </a:extLst>
          </p:cNvPr>
          <p:cNvSpPr txBox="1"/>
          <p:nvPr/>
        </p:nvSpPr>
        <p:spPr>
          <a:xfrm>
            <a:off x="2985032" y="5542331"/>
            <a:ext cx="1758815" cy="338554"/>
          </a:xfrm>
          <a:prstGeom prst="rect">
            <a:avLst/>
          </a:prstGeom>
          <a:noFill/>
        </p:spPr>
        <p:txBody>
          <a:bodyPr wrap="none" rtlCol="0">
            <a:spAutoFit/>
          </a:bodyPr>
          <a:lstStyle/>
          <a:p>
            <a:r>
              <a:rPr lang="en-IN" sz="1600" b="1" i="1" dirty="0"/>
              <a:t>Synthetic Image</a:t>
            </a:r>
          </a:p>
        </p:txBody>
      </p:sp>
      <p:sp>
        <p:nvSpPr>
          <p:cNvPr id="12" name="TextBox 11">
            <a:extLst>
              <a:ext uri="{FF2B5EF4-FFF2-40B4-BE49-F238E27FC236}">
                <a16:creationId xmlns:a16="http://schemas.microsoft.com/office/drawing/2014/main" id="{73BDCDC3-A8CD-449C-8EA1-B65EEB067BA4}"/>
              </a:ext>
            </a:extLst>
          </p:cNvPr>
          <p:cNvSpPr txBox="1"/>
          <p:nvPr/>
        </p:nvSpPr>
        <p:spPr>
          <a:xfrm>
            <a:off x="7773347" y="5554724"/>
            <a:ext cx="1301959" cy="338554"/>
          </a:xfrm>
          <a:prstGeom prst="rect">
            <a:avLst/>
          </a:prstGeom>
          <a:noFill/>
        </p:spPr>
        <p:txBody>
          <a:bodyPr wrap="none" rtlCol="0">
            <a:spAutoFit/>
          </a:bodyPr>
          <a:lstStyle/>
          <a:p>
            <a:r>
              <a:rPr lang="en-IN" sz="1600" b="1" i="1" dirty="0"/>
              <a:t>Fake Image</a:t>
            </a:r>
          </a:p>
        </p:txBody>
      </p:sp>
    </p:spTree>
    <p:extLst>
      <p:ext uri="{BB962C8B-B14F-4D97-AF65-F5344CB8AC3E}">
        <p14:creationId xmlns:p14="http://schemas.microsoft.com/office/powerpoint/2010/main" val="96517657"/>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Conclusion</a:t>
            </a:r>
            <a:endParaRPr lang="en-IN" dirty="0">
              <a:latin typeface="Segoe UI" panose="020B0502040204020203" pitchFamily="34" charset="0"/>
              <a:ea typeface="Roboto" panose="020B0604020202020204" charset="0"/>
              <a:cs typeface="Segoe UI" panose="020B0502040204020203" pitchFamily="34" charset="0"/>
            </a:endParaRPr>
          </a:p>
        </p:txBody>
      </p:sp>
      <p:sp>
        <p:nvSpPr>
          <p:cNvPr id="6" name="TextBox 5">
            <a:extLst>
              <a:ext uri="{FF2B5EF4-FFF2-40B4-BE49-F238E27FC236}">
                <a16:creationId xmlns:a16="http://schemas.microsoft.com/office/drawing/2014/main" id="{94345913-E87D-4455-87ED-ADFC92F7EA48}"/>
              </a:ext>
            </a:extLst>
          </p:cNvPr>
          <p:cNvSpPr txBox="1"/>
          <p:nvPr/>
        </p:nvSpPr>
        <p:spPr>
          <a:xfrm>
            <a:off x="509007" y="1709552"/>
            <a:ext cx="11490906" cy="4708981"/>
          </a:xfrm>
          <a:prstGeom prst="rect">
            <a:avLst/>
          </a:prstGeom>
          <a:noFill/>
        </p:spPr>
        <p:txBody>
          <a:bodyPr wrap="square">
            <a:spAutoFit/>
          </a:bodyPr>
          <a:lstStyle/>
          <a:p>
            <a:pPr marL="343080" indent="-339120">
              <a:buClr>
                <a:srgbClr val="FF0000"/>
              </a:buClr>
              <a:buFont typeface="Wingdings" charset="2"/>
              <a:buChar char=""/>
            </a:pPr>
            <a:r>
              <a:rPr lang="en-GB" sz="2000" dirty="0">
                <a:latin typeface="Segoe UI" panose="020B0502040204020203" pitchFamily="34" charset="0"/>
                <a:cs typeface="Segoe UI" panose="020B0502040204020203" pitchFamily="34" charset="0"/>
              </a:rPr>
              <a:t>Fake images visually looked promising and must be improved in the future</a:t>
            </a:r>
            <a:r>
              <a:rPr lang="en-IN" sz="2000" dirty="0">
                <a:latin typeface="Segoe UI" panose="020B0502040204020203" pitchFamily="34" charset="0"/>
                <a:cs typeface="Segoe UI" panose="020B0502040204020203" pitchFamily="34" charset="0"/>
              </a:rPr>
              <a:t>.</a:t>
            </a:r>
          </a:p>
          <a:p>
            <a:pPr marL="3960">
              <a:buClr>
                <a:srgbClr val="FF0000"/>
              </a:buClr>
            </a:pPr>
            <a:endParaRPr lang="en-IN" sz="2000" dirty="0">
              <a:latin typeface="Segoe UI" panose="020B0502040204020203" pitchFamily="34" charset="0"/>
              <a:cs typeface="Segoe UI" panose="020B0502040204020203" pitchFamily="34" charset="0"/>
            </a:endParaRPr>
          </a:p>
          <a:p>
            <a:pPr marL="343080" indent="-339120">
              <a:buClr>
                <a:srgbClr val="FF0000"/>
              </a:buClr>
              <a:buFont typeface="Wingdings" charset="2"/>
              <a:buChar char=""/>
            </a:pPr>
            <a:r>
              <a:rPr lang="en-GB" sz="2000" spc="-1" dirty="0">
                <a:solidFill>
                  <a:srgbClr val="000000"/>
                </a:solidFill>
                <a:latin typeface="Segoe UI" panose="020B0502040204020203" pitchFamily="34" charset="0"/>
                <a:cs typeface="Segoe UI" panose="020B0502040204020203" pitchFamily="34" charset="0"/>
              </a:rPr>
              <a:t>Handwritten crops transformation failed.</a:t>
            </a:r>
            <a:endParaRPr lang="en-IN" sz="2000" dirty="0">
              <a:latin typeface="Segoe UI" panose="020B0502040204020203" pitchFamily="34" charset="0"/>
              <a:cs typeface="Segoe UI" panose="020B0502040204020203" pitchFamily="34" charset="0"/>
            </a:endParaRPr>
          </a:p>
          <a:p>
            <a:pPr marL="3960">
              <a:buClr>
                <a:srgbClr val="FF0000"/>
              </a:buClr>
            </a:pPr>
            <a:endParaRPr lang="en-GB" sz="2000" spc="-1" dirty="0">
              <a:solidFill>
                <a:srgbClr val="000000"/>
              </a:solidFill>
              <a:latin typeface="Segoe UI" panose="020B0502040204020203" pitchFamily="34" charset="0"/>
              <a:cs typeface="Segoe UI" panose="020B0502040204020203" pitchFamily="34" charset="0"/>
            </a:endParaRPr>
          </a:p>
          <a:p>
            <a:pPr marL="343080" indent="-339120">
              <a:buClr>
                <a:srgbClr val="FF0000"/>
              </a:buClr>
              <a:buFont typeface="Wingdings" charset="2"/>
              <a:buChar char=""/>
            </a:pPr>
            <a:r>
              <a:rPr lang="en-GB" sz="2000" spc="-1" dirty="0">
                <a:solidFill>
                  <a:srgbClr val="000000"/>
                </a:solidFill>
                <a:latin typeface="Segoe UI" panose="020B0502040204020203" pitchFamily="34" charset="0"/>
                <a:cs typeface="Segoe UI" panose="020B0502040204020203" pitchFamily="34" charset="0"/>
              </a:rPr>
              <a:t>Major artifacts transformation was satisfactory</a:t>
            </a:r>
            <a:r>
              <a:rPr lang="en-GB" sz="2000" b="0" u="none" strike="noStrike" spc="-1" baseline="0" dirty="0">
                <a:solidFill>
                  <a:srgbClr val="000000"/>
                </a:solidFill>
                <a:latin typeface="Segoe UI" panose="020B0502040204020203" pitchFamily="34" charset="0"/>
                <a:cs typeface="Segoe UI" panose="020B0502040204020203" pitchFamily="34" charset="0"/>
              </a:rPr>
              <a:t>.</a:t>
            </a:r>
            <a:endParaRPr lang="en-IN" sz="2000" dirty="0">
              <a:latin typeface="Segoe UI" panose="020B0502040204020203" pitchFamily="34" charset="0"/>
              <a:cs typeface="Segoe UI" panose="020B0502040204020203" pitchFamily="34" charset="0"/>
            </a:endParaRPr>
          </a:p>
          <a:p>
            <a:pPr marL="3960">
              <a:buClr>
                <a:srgbClr val="FF0000"/>
              </a:buClr>
            </a:pPr>
            <a:endParaRPr lang="en-IN" sz="2000" dirty="0">
              <a:latin typeface="Segoe UI" panose="020B0502040204020203" pitchFamily="34" charset="0"/>
              <a:cs typeface="Segoe UI" panose="020B0502040204020203" pitchFamily="34" charset="0"/>
            </a:endParaRPr>
          </a:p>
          <a:p>
            <a:pPr marL="343080" indent="-339120">
              <a:buClr>
                <a:srgbClr val="FF0000"/>
              </a:buClr>
              <a:buFont typeface="Wingdings" charset="2"/>
              <a:buChar char=""/>
            </a:pPr>
            <a:r>
              <a:rPr lang="en-IN" sz="2000" dirty="0">
                <a:latin typeface="Segoe UI" panose="020B0502040204020203" pitchFamily="34" charset="0"/>
                <a:cs typeface="Segoe UI" panose="020B0502040204020203" pitchFamily="34" charset="0"/>
              </a:rPr>
              <a:t>M</a:t>
            </a:r>
            <a:r>
              <a:rPr lang="en-GB" sz="2000" b="0" i="0" u="none" strike="noStrike" baseline="0" dirty="0" err="1">
                <a:latin typeface="Segoe UI" panose="020B0502040204020203" pitchFamily="34" charset="0"/>
                <a:cs typeface="Segoe UI" panose="020B0502040204020203" pitchFamily="34" charset="0"/>
              </a:rPr>
              <a:t>inor</a:t>
            </a:r>
            <a:r>
              <a:rPr lang="en-GB" sz="2000" b="0" i="0" u="none" strike="noStrike" baseline="0" dirty="0">
                <a:latin typeface="Segoe UI" panose="020B0502040204020203" pitchFamily="34" charset="0"/>
                <a:cs typeface="Segoe UI" panose="020B0502040204020203" pitchFamily="34" charset="0"/>
              </a:rPr>
              <a:t> features and differences increased the complexity, hence the quality of fake images of </a:t>
            </a:r>
            <a:r>
              <a:rPr lang="en-GB" sz="2000" b="0" u="none" strike="noStrike" spc="-1" baseline="0" dirty="0" err="1">
                <a:solidFill>
                  <a:srgbClr val="000000"/>
                </a:solidFill>
                <a:latin typeface="Segoe UI" panose="020B0502040204020203" pitchFamily="34" charset="0"/>
                <a:cs typeface="Segoe UI" panose="020B0502040204020203" pitchFamily="34" charset="0"/>
              </a:rPr>
              <a:t>Bein</a:t>
            </a:r>
            <a:r>
              <a:rPr lang="en-GB" sz="2000" b="0" u="none" strike="noStrike" spc="-1" baseline="0" dirty="0">
                <a:solidFill>
                  <a:srgbClr val="000000"/>
                </a:solidFill>
                <a:latin typeface="Segoe UI" panose="020B0502040204020203" pitchFamily="34" charset="0"/>
                <a:cs typeface="Segoe UI" panose="020B0502040204020203" pitchFamily="34" charset="0"/>
              </a:rPr>
              <a:t> class</a:t>
            </a:r>
            <a:r>
              <a:rPr lang="en-GB" sz="2000" spc="-1" dirty="0">
                <a:solidFill>
                  <a:srgbClr val="000000"/>
                </a:solidFill>
                <a:latin typeface="Segoe UI" panose="020B0502040204020203" pitchFamily="34" charset="0"/>
                <a:cs typeface="Segoe UI" panose="020B0502040204020203" pitchFamily="34" charset="0"/>
              </a:rPr>
              <a:t> was not satisfactory.</a:t>
            </a:r>
          </a:p>
          <a:p>
            <a:pPr marL="3960">
              <a:buClr>
                <a:srgbClr val="FF0000"/>
              </a:buClr>
            </a:pPr>
            <a:endParaRPr lang="en-GB" sz="2000" spc="-1" dirty="0">
              <a:solidFill>
                <a:srgbClr val="000000"/>
              </a:solidFill>
              <a:latin typeface="Segoe UI" panose="020B0502040204020203" pitchFamily="34" charset="0"/>
              <a:cs typeface="Segoe UI" panose="020B0502040204020203" pitchFamily="34" charset="0"/>
            </a:endParaRPr>
          </a:p>
          <a:p>
            <a:pPr marL="343080" indent="-339120">
              <a:buClr>
                <a:srgbClr val="FF0000"/>
              </a:buClr>
              <a:buFont typeface="Wingdings" charset="2"/>
              <a:buChar char=""/>
            </a:pPr>
            <a:r>
              <a:rPr lang="en-IN" sz="2000" dirty="0" err="1">
                <a:latin typeface="Segoe UI" panose="020B0502040204020203" pitchFamily="34" charset="0"/>
                <a:cs typeface="Segoe UI" panose="020B0502040204020203" pitchFamily="34" charset="0"/>
              </a:rPr>
              <a:t>Faxified</a:t>
            </a:r>
            <a:r>
              <a:rPr lang="en-IN" sz="2000" dirty="0">
                <a:latin typeface="Segoe UI" panose="020B0502040204020203" pitchFamily="34" charset="0"/>
                <a:cs typeface="Segoe UI" panose="020B0502040204020203" pitchFamily="34" charset="0"/>
              </a:rPr>
              <a:t> images were similar to the real images.</a:t>
            </a:r>
          </a:p>
          <a:p>
            <a:pPr marL="3960">
              <a:buClr>
                <a:srgbClr val="FF0000"/>
              </a:buClr>
            </a:pPr>
            <a:endParaRPr lang="en-IN" sz="2000" b="0" u="none" strike="noStrike" spc="-1" baseline="0" dirty="0">
              <a:solidFill>
                <a:srgbClr val="000000"/>
              </a:solidFill>
              <a:latin typeface="Segoe UI" panose="020B0502040204020203" pitchFamily="34" charset="0"/>
              <a:cs typeface="Segoe UI" panose="020B0502040204020203" pitchFamily="34" charset="0"/>
            </a:endParaRPr>
          </a:p>
          <a:p>
            <a:pPr marL="343080" indent="-339120">
              <a:buClr>
                <a:srgbClr val="FF0000"/>
              </a:buClr>
              <a:buFont typeface="Wingdings" charset="2"/>
              <a:buChar char=""/>
            </a:pPr>
            <a:endParaRPr lang="en-IN" sz="2000" dirty="0">
              <a:latin typeface="Segoe UI" panose="020B0502040204020203" pitchFamily="34" charset="0"/>
              <a:cs typeface="Segoe UI" panose="020B0502040204020203" pitchFamily="34" charset="0"/>
            </a:endParaRPr>
          </a:p>
          <a:p>
            <a:pPr marL="343080" indent="-339120">
              <a:buClr>
                <a:srgbClr val="FF0000"/>
              </a:buClr>
              <a:buFont typeface="Wingdings" charset="2"/>
              <a:buChar char=""/>
            </a:pPr>
            <a:endParaRPr lang="en-GB" sz="2000" spc="-1" dirty="0">
              <a:solidFill>
                <a:srgbClr val="000000"/>
              </a:solidFill>
              <a:latin typeface="Segoe UI" panose="020B0502040204020203" pitchFamily="34" charset="0"/>
              <a:cs typeface="Segoe UI" panose="020B0502040204020203" pitchFamily="34" charset="0"/>
            </a:endParaRPr>
          </a:p>
          <a:p>
            <a:pPr marL="343080" indent="-339120">
              <a:buClr>
                <a:srgbClr val="FF0000"/>
              </a:buClr>
              <a:buFont typeface="Wingdings" charset="2"/>
              <a:buChar char=""/>
            </a:pPr>
            <a:endParaRPr lang="en-GB" sz="2000" spc="-1" dirty="0">
              <a:solidFill>
                <a:srgbClr val="000000"/>
              </a:solidFill>
              <a:latin typeface="Segoe UI" panose="020B0502040204020203" pitchFamily="34" charset="0"/>
              <a:cs typeface="Segoe UI" panose="020B0502040204020203" pitchFamily="34" charset="0"/>
            </a:endParaRPr>
          </a:p>
          <a:p>
            <a:pPr algn="l"/>
            <a:endParaRPr lang="en-GB" sz="2000" b="0" i="0" u="none" strike="noStrike" spc="-1" baseline="0" dirty="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70964620"/>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Examples of </a:t>
            </a:r>
            <a:r>
              <a:rPr lang="en-IN" spc="-1" dirty="0">
                <a:solidFill>
                  <a:srgbClr val="000000"/>
                </a:solidFill>
                <a:latin typeface="Segoe UI" panose="020B0502040204020203" pitchFamily="34" charset="0"/>
                <a:ea typeface="Roboto" panose="020B0604020202020204" charset="0"/>
                <a:cs typeface="Segoe UI" panose="020B0502040204020203" pitchFamily="34" charset="0"/>
              </a:rPr>
              <a:t>Image-to-Image Translation</a:t>
            </a:r>
            <a:endParaRPr lang="en-IN" sz="3200" dirty="0">
              <a:latin typeface="Segoe UI" panose="020B0502040204020203" pitchFamily="34" charset="0"/>
              <a:ea typeface="Roboto" panose="020B0604020202020204" charset="0"/>
              <a:cs typeface="Segoe UI" panose="020B0502040204020203" pitchFamily="34" charset="0"/>
            </a:endParaRPr>
          </a:p>
        </p:txBody>
      </p:sp>
      <p:pic>
        <p:nvPicPr>
          <p:cNvPr id="14" name="Picture 13">
            <a:extLst>
              <a:ext uri="{FF2B5EF4-FFF2-40B4-BE49-F238E27FC236}">
                <a16:creationId xmlns:a16="http://schemas.microsoft.com/office/drawing/2014/main" id="{2108B8B0-707C-4A4B-B58C-446E624E587B}"/>
              </a:ext>
            </a:extLst>
          </p:cNvPr>
          <p:cNvPicPr>
            <a:picLocks noChangeAspect="1"/>
          </p:cNvPicPr>
          <p:nvPr/>
        </p:nvPicPr>
        <p:blipFill>
          <a:blip r:embed="rId3"/>
          <a:stretch>
            <a:fillRect/>
          </a:stretch>
        </p:blipFill>
        <p:spPr>
          <a:xfrm>
            <a:off x="509007" y="2867953"/>
            <a:ext cx="5981631" cy="1928745"/>
          </a:xfrm>
          <a:prstGeom prst="rect">
            <a:avLst/>
          </a:prstGeom>
          <a:ln w="3175">
            <a:solidFill>
              <a:schemeClr val="tx1"/>
            </a:solidFill>
          </a:ln>
        </p:spPr>
      </p:pic>
      <p:sp>
        <p:nvSpPr>
          <p:cNvPr id="15" name="TextBox 14">
            <a:extLst>
              <a:ext uri="{FF2B5EF4-FFF2-40B4-BE49-F238E27FC236}">
                <a16:creationId xmlns:a16="http://schemas.microsoft.com/office/drawing/2014/main" id="{4A9D4673-6C0D-487F-88F5-29B9999BC276}"/>
              </a:ext>
            </a:extLst>
          </p:cNvPr>
          <p:cNvSpPr txBox="1"/>
          <p:nvPr/>
        </p:nvSpPr>
        <p:spPr>
          <a:xfrm>
            <a:off x="1484101" y="4828402"/>
            <a:ext cx="3802347" cy="276999"/>
          </a:xfrm>
          <a:prstGeom prst="rect">
            <a:avLst/>
          </a:prstGeom>
          <a:noFill/>
        </p:spPr>
        <p:txBody>
          <a:bodyPr wrap="square">
            <a:spAutoFit/>
          </a:bodyPr>
          <a:lstStyle/>
          <a:p>
            <a:r>
              <a:rPr lang="en-IN" sz="1200" b="0" u="none" strike="noStrike" baseline="0" dirty="0">
                <a:latin typeface="Segoe UI" panose="020B0502040204020203" pitchFamily="34" charset="0"/>
                <a:ea typeface="Roboto" panose="02000000000000000000" pitchFamily="2" charset="0"/>
                <a:cs typeface="Segoe UI" panose="020B0502040204020203" pitchFamily="34" charset="0"/>
              </a:rPr>
              <a:t>Figure 1: Examples of Image</a:t>
            </a:r>
            <a:r>
              <a:rPr lang="en-IN" sz="1200" dirty="0">
                <a:latin typeface="Segoe UI" panose="020B0502040204020203" pitchFamily="34" charset="0"/>
                <a:ea typeface="Roboto" panose="02000000000000000000" pitchFamily="2" charset="0"/>
                <a:cs typeface="Segoe UI" panose="020B0502040204020203" pitchFamily="34" charset="0"/>
              </a:rPr>
              <a:t>-to-image translation [2</a:t>
            </a:r>
            <a:r>
              <a:rPr lang="en-IN" sz="1200" b="0" u="none" strike="noStrike" baseline="0" dirty="0">
                <a:latin typeface="Segoe UI" panose="020B0502040204020203" pitchFamily="34" charset="0"/>
                <a:ea typeface="Roboto" panose="02000000000000000000" pitchFamily="2" charset="0"/>
                <a:cs typeface="Segoe UI" panose="020B0502040204020203" pitchFamily="34" charset="0"/>
              </a:rPr>
              <a:t>].</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pic>
        <p:nvPicPr>
          <p:cNvPr id="4" name="Picture 3">
            <a:extLst>
              <a:ext uri="{FF2B5EF4-FFF2-40B4-BE49-F238E27FC236}">
                <a16:creationId xmlns:a16="http://schemas.microsoft.com/office/drawing/2014/main" id="{5A9BFFE9-0B70-48F5-A68E-A8BABF36E6F3}"/>
              </a:ext>
            </a:extLst>
          </p:cNvPr>
          <p:cNvPicPr>
            <a:picLocks noChangeAspect="1"/>
          </p:cNvPicPr>
          <p:nvPr/>
        </p:nvPicPr>
        <p:blipFill>
          <a:blip r:embed="rId4"/>
          <a:stretch>
            <a:fillRect/>
          </a:stretch>
        </p:blipFill>
        <p:spPr>
          <a:xfrm>
            <a:off x="6779419" y="1484576"/>
            <a:ext cx="4742233" cy="4197670"/>
          </a:xfrm>
          <a:prstGeom prst="rect">
            <a:avLst/>
          </a:prstGeom>
        </p:spPr>
      </p:pic>
      <p:sp>
        <p:nvSpPr>
          <p:cNvPr id="12" name="TextBox 11">
            <a:extLst>
              <a:ext uri="{FF2B5EF4-FFF2-40B4-BE49-F238E27FC236}">
                <a16:creationId xmlns:a16="http://schemas.microsoft.com/office/drawing/2014/main" id="{2284197D-A363-4809-95B4-F22A528B72C4}"/>
              </a:ext>
            </a:extLst>
          </p:cNvPr>
          <p:cNvSpPr txBox="1"/>
          <p:nvPr/>
        </p:nvSpPr>
        <p:spPr>
          <a:xfrm>
            <a:off x="6990930" y="5543747"/>
            <a:ext cx="4619625" cy="276999"/>
          </a:xfrm>
          <a:prstGeom prst="rect">
            <a:avLst/>
          </a:prstGeom>
          <a:noFill/>
        </p:spPr>
        <p:txBody>
          <a:bodyPr wrap="square">
            <a:spAutoFit/>
          </a:bodyPr>
          <a:lstStyle/>
          <a:p>
            <a:pPr algn="l"/>
            <a:r>
              <a:rPr lang="en-GB" sz="1200" b="0" u="none" strike="noStrike" baseline="0" dirty="0">
                <a:latin typeface="Segoe UI" panose="020B0502040204020203" pitchFamily="34" charset="0"/>
                <a:cs typeface="Segoe UI" panose="020B0502040204020203" pitchFamily="34" charset="0"/>
              </a:rPr>
              <a:t>Figure 2: Paired and unpaired training </a:t>
            </a:r>
            <a:r>
              <a:rPr lang="en-IN" sz="1200" b="0" u="none" strike="noStrike" baseline="0" dirty="0">
                <a:latin typeface="Segoe UI" panose="020B0502040204020203" pitchFamily="34" charset="0"/>
                <a:ea typeface="Roboto" panose="02000000000000000000" pitchFamily="2" charset="0"/>
                <a:cs typeface="Segoe UI" panose="020B0502040204020203" pitchFamily="34" charset="0"/>
              </a:rPr>
              <a:t>dataset example [2].</a:t>
            </a:r>
            <a:endParaRPr lang="en-IN" sz="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0408957"/>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Future Work</a:t>
            </a:r>
            <a:endParaRPr lang="en-IN" dirty="0">
              <a:latin typeface="Segoe UI" panose="020B0502040204020203" pitchFamily="34" charset="0"/>
              <a:ea typeface="Roboto" panose="020B0604020202020204" charset="0"/>
              <a:cs typeface="Segoe UI" panose="020B0502040204020203" pitchFamily="34" charset="0"/>
            </a:endParaRPr>
          </a:p>
        </p:txBody>
      </p:sp>
      <p:sp>
        <p:nvSpPr>
          <p:cNvPr id="4" name="TextBox 3">
            <a:extLst>
              <a:ext uri="{FF2B5EF4-FFF2-40B4-BE49-F238E27FC236}">
                <a16:creationId xmlns:a16="http://schemas.microsoft.com/office/drawing/2014/main" id="{4EC77692-3D98-4AE1-B30E-D66ABEAF448F}"/>
              </a:ext>
            </a:extLst>
          </p:cNvPr>
          <p:cNvSpPr txBox="1"/>
          <p:nvPr/>
        </p:nvSpPr>
        <p:spPr>
          <a:xfrm>
            <a:off x="466724" y="1862513"/>
            <a:ext cx="11303743" cy="3477875"/>
          </a:xfrm>
          <a:prstGeom prst="rect">
            <a:avLst/>
          </a:prstGeom>
          <a:noFill/>
        </p:spPr>
        <p:txBody>
          <a:bodyPr wrap="square">
            <a:spAutoFit/>
          </a:bodyPr>
          <a:lstStyle/>
          <a:p>
            <a:pPr marL="343080" indent="-339120">
              <a:lnSpc>
                <a:spcPct val="100000"/>
              </a:lnSpc>
              <a:buClr>
                <a:srgbClr val="FF0000"/>
              </a:buClr>
              <a:buFont typeface="Wingdings" charset="2"/>
              <a:buChar char=""/>
            </a:pPr>
            <a:r>
              <a:rPr lang="en-US" sz="2000" spc="-1" dirty="0">
                <a:solidFill>
                  <a:srgbClr val="000000"/>
                </a:solidFill>
                <a:latin typeface="Segoe UI" panose="020B0502040204020203" pitchFamily="34" charset="0"/>
                <a:cs typeface="Segoe UI" panose="020B0502040204020203" pitchFamily="34" charset="0"/>
              </a:rPr>
              <a:t>Comparison and implementation with other methodologies and loss functions is kept for future work.</a:t>
            </a:r>
          </a:p>
          <a:p>
            <a:pPr marL="343080" indent="-339120">
              <a:lnSpc>
                <a:spcPct val="100000"/>
              </a:lnSpc>
              <a:buClr>
                <a:srgbClr val="FF0000"/>
              </a:buClr>
              <a:buFont typeface="Wingdings" charset="2"/>
              <a:buChar char=""/>
            </a:pPr>
            <a:endParaRPr lang="en-US" sz="2000" spc="-1" dirty="0">
              <a:solidFill>
                <a:srgbClr val="000000"/>
              </a:solidFill>
              <a:latin typeface="Segoe UI" panose="020B0502040204020203" pitchFamily="34" charset="0"/>
              <a:cs typeface="Segoe UI" panose="020B0502040204020203" pitchFamily="34" charset="0"/>
            </a:endParaRPr>
          </a:p>
          <a:p>
            <a:pPr marL="343080" indent="-339120">
              <a:lnSpc>
                <a:spcPct val="100000"/>
              </a:lnSpc>
              <a:buClr>
                <a:srgbClr val="FF0000"/>
              </a:buClr>
              <a:buFont typeface="Wingdings" charset="2"/>
              <a:buChar char=""/>
            </a:pPr>
            <a:r>
              <a:rPr lang="en-US" sz="2000" spc="-1">
                <a:solidFill>
                  <a:srgbClr val="000000"/>
                </a:solidFill>
                <a:latin typeface="Segoe UI" panose="020B0502040204020203" pitchFamily="34" charset="0"/>
                <a:cs typeface="Segoe UI" panose="020B0502040204020203" pitchFamily="34" charset="0"/>
              </a:rPr>
              <a:t>Computationally </a:t>
            </a:r>
            <a:r>
              <a:rPr lang="en-US" sz="2000" spc="-1" dirty="0">
                <a:solidFill>
                  <a:srgbClr val="000000"/>
                </a:solidFill>
                <a:latin typeface="Segoe UI" panose="020B0502040204020203" pitchFamily="34" charset="0"/>
                <a:cs typeface="Segoe UI" panose="020B0502040204020203" pitchFamily="34" charset="0"/>
              </a:rPr>
              <a:t>expensive. Multiple GPUs and parallel programming.</a:t>
            </a:r>
          </a:p>
          <a:p>
            <a:pPr marL="343080" indent="-339120">
              <a:lnSpc>
                <a:spcPct val="100000"/>
              </a:lnSpc>
              <a:buClr>
                <a:srgbClr val="FF0000"/>
              </a:buClr>
              <a:buFont typeface="Wingdings" charset="2"/>
              <a:buChar char=""/>
            </a:pPr>
            <a:endParaRPr lang="en-US" sz="2000" b="0" strike="noStrike" spc="-1" dirty="0">
              <a:solidFill>
                <a:srgbClr val="000000"/>
              </a:solidFill>
              <a:latin typeface="Segoe UI" panose="020B0502040204020203" pitchFamily="34" charset="0"/>
              <a:cs typeface="Segoe UI" panose="020B0502040204020203" pitchFamily="34" charset="0"/>
            </a:endParaRPr>
          </a:p>
          <a:p>
            <a:pPr marL="343080" indent="-339120">
              <a:lnSpc>
                <a:spcPct val="100000"/>
              </a:lnSpc>
              <a:buClr>
                <a:srgbClr val="FF0000"/>
              </a:buClr>
              <a:buFont typeface="Wingdings" charset="2"/>
              <a:buChar char=""/>
            </a:pPr>
            <a:r>
              <a:rPr lang="en-IN" sz="2000" b="0" i="0" u="none" strike="noStrike" baseline="0" dirty="0">
                <a:latin typeface="Segoe UI" panose="020B0502040204020203" pitchFamily="34" charset="0"/>
                <a:cs typeface="Segoe UI" panose="020B0502040204020203" pitchFamily="34" charset="0"/>
              </a:rPr>
              <a:t>Wasserstein </a:t>
            </a:r>
            <a:r>
              <a:rPr lang="en-IN" sz="2000" dirty="0">
                <a:latin typeface="Segoe UI" panose="020B0502040204020203" pitchFamily="34" charset="0"/>
                <a:cs typeface="Segoe UI" panose="020B0502040204020203" pitchFamily="34" charset="0"/>
              </a:rPr>
              <a:t>loss function </a:t>
            </a:r>
            <a:r>
              <a:rPr lang="en-US" sz="2000" i="0" u="none" spc="-1" baseline="0" dirty="0">
                <a:solidFill>
                  <a:srgbClr val="000000"/>
                </a:solidFill>
                <a:latin typeface="Segoe UI" panose="020B0502040204020203" pitchFamily="34" charset="0"/>
                <a:cs typeface="Segoe UI" panose="020B0502040204020203" pitchFamily="34" charset="0"/>
              </a:rPr>
              <a:t>[6].</a:t>
            </a:r>
          </a:p>
          <a:p>
            <a:pPr marL="343080" indent="-339120">
              <a:lnSpc>
                <a:spcPct val="100000"/>
              </a:lnSpc>
              <a:buClr>
                <a:srgbClr val="FF0000"/>
              </a:buClr>
              <a:buFont typeface="Wingdings" charset="2"/>
              <a:buChar char=""/>
            </a:pPr>
            <a:endParaRPr lang="en-US" sz="2000" spc="-1" dirty="0">
              <a:solidFill>
                <a:srgbClr val="000000"/>
              </a:solidFill>
              <a:latin typeface="Segoe UI" panose="020B0502040204020203" pitchFamily="34" charset="0"/>
              <a:cs typeface="Segoe UI" panose="020B0502040204020203" pitchFamily="34" charset="0"/>
            </a:endParaRPr>
          </a:p>
          <a:p>
            <a:pPr marL="343080" indent="-339120">
              <a:lnSpc>
                <a:spcPct val="100000"/>
              </a:lnSpc>
              <a:buClr>
                <a:srgbClr val="FF0000"/>
              </a:buClr>
              <a:buFont typeface="Wingdings" charset="2"/>
              <a:buChar char=""/>
            </a:pPr>
            <a:r>
              <a:rPr lang="en-US" sz="2000" i="0" u="none" spc="-1" baseline="0" dirty="0">
                <a:solidFill>
                  <a:srgbClr val="000000"/>
                </a:solidFill>
                <a:latin typeface="Segoe UI" panose="020B0502040204020203" pitchFamily="34" charset="0"/>
                <a:cs typeface="Segoe UI" panose="020B0502040204020203" pitchFamily="34" charset="0"/>
              </a:rPr>
              <a:t>Improve handwriting recognition models.</a:t>
            </a:r>
          </a:p>
          <a:p>
            <a:pPr marL="3960">
              <a:lnSpc>
                <a:spcPct val="100000"/>
              </a:lnSpc>
              <a:buClr>
                <a:srgbClr val="FF0000"/>
              </a:buClr>
            </a:pPr>
            <a:endParaRPr lang="en-US" sz="2000" b="0" strike="noStrike" spc="-1" dirty="0">
              <a:solidFill>
                <a:srgbClr val="000000"/>
              </a:solidFill>
              <a:latin typeface="Segoe UI" panose="020B0502040204020203" pitchFamily="34" charset="0"/>
              <a:cs typeface="Segoe UI" panose="020B0502040204020203" pitchFamily="34" charset="0"/>
            </a:endParaRPr>
          </a:p>
          <a:p>
            <a:pPr marL="343080" indent="-339120">
              <a:lnSpc>
                <a:spcPct val="100000"/>
              </a:lnSpc>
              <a:buClr>
                <a:srgbClr val="FF0000"/>
              </a:buClr>
              <a:buFont typeface="Wingdings" charset="2"/>
              <a:buChar char=""/>
            </a:pPr>
            <a:r>
              <a:rPr lang="en-US" sz="2000" b="0" strike="noStrike" spc="-1" dirty="0">
                <a:solidFill>
                  <a:srgbClr val="000000"/>
                </a:solidFill>
                <a:latin typeface="Segoe UI" panose="020B0502040204020203" pitchFamily="34" charset="0"/>
                <a:cs typeface="Segoe UI" panose="020B0502040204020203" pitchFamily="34" charset="0"/>
              </a:rPr>
              <a:t>There is a scope of data analysis and cleaning. Random real images</a:t>
            </a:r>
            <a:r>
              <a:rPr lang="en-US" sz="2000" spc="-1" dirty="0">
                <a:solidFill>
                  <a:srgbClr val="000000"/>
                </a:solidFill>
                <a:latin typeface="Segoe UI" panose="020B0502040204020203" pitchFamily="34" charset="0"/>
                <a:cs typeface="Segoe UI" panose="020B0502040204020203" pitchFamily="34" charset="0"/>
              </a:rPr>
              <a:t> collection. They are not equally distributed.</a:t>
            </a:r>
            <a:endParaRPr lang="en-US" sz="2000" b="0" strike="noStrike" spc="-1" dirty="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162673"/>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de-DE" dirty="0">
              <a:latin typeface="Segoe UI" panose="020B0502040204020203" pitchFamily="34" charset="0"/>
              <a:cs typeface="Segoe UI" panose="020B0502040204020203" pitchFamily="34" charset="0"/>
            </a:endParaRPr>
          </a:p>
        </p:txBody>
      </p:sp>
      <p:sp>
        <p:nvSpPr>
          <p:cNvPr id="6" name="Text Placeholder 2">
            <a:extLst>
              <a:ext uri="{FF2B5EF4-FFF2-40B4-BE49-F238E27FC236}">
                <a16:creationId xmlns:a16="http://schemas.microsoft.com/office/drawing/2014/main" id="{17FA3100-5A7A-49C1-8CB2-A9A069EDD4F8}"/>
              </a:ext>
            </a:extLst>
          </p:cNvPr>
          <p:cNvSpPr txBox="1">
            <a:spLocks/>
          </p:cNvSpPr>
          <p:nvPr/>
        </p:nvSpPr>
        <p:spPr>
          <a:xfrm>
            <a:off x="509007" y="2346426"/>
            <a:ext cx="11173986" cy="13822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endParaRPr lang="en-IN" sz="1600" dirty="0">
              <a:latin typeface="Segoe UI" panose="020B0502040204020203" pitchFamily="34" charset="0"/>
              <a:ea typeface="Roboto" panose="020B0604020202020204" charset="0"/>
              <a:cs typeface="Segoe UI" panose="020B0502040204020203" pitchFamily="34" charset="0"/>
            </a:endParaRPr>
          </a:p>
        </p:txBody>
      </p:sp>
      <p:sp>
        <p:nvSpPr>
          <p:cNvPr id="4" name="Text Placeholder 3">
            <a:extLst>
              <a:ext uri="{FF2B5EF4-FFF2-40B4-BE49-F238E27FC236}">
                <a16:creationId xmlns:a16="http://schemas.microsoft.com/office/drawing/2014/main" id="{DF7A8370-736E-4370-9E68-5A151404E184}"/>
              </a:ext>
            </a:extLst>
          </p:cNvPr>
          <p:cNvSpPr>
            <a:spLocks noGrp="1"/>
          </p:cNvSpPr>
          <p:nvPr>
            <p:ph type="body" sz="quarter" idx="13"/>
          </p:nvPr>
        </p:nvSpPr>
        <p:spPr>
          <a:xfrm>
            <a:off x="3430642" y="2165005"/>
            <a:ext cx="4759721" cy="1159427"/>
          </a:xfrm>
        </p:spPr>
        <p:txBody>
          <a:bodyPr>
            <a:noAutofit/>
          </a:bodyPr>
          <a:lstStyle/>
          <a:p>
            <a:r>
              <a:rPr lang="en-IN" sz="7200" dirty="0">
                <a:latin typeface="Segoe UI" panose="020B0502040204020203" pitchFamily="34" charset="0"/>
                <a:cs typeface="Segoe UI" panose="020B0502040204020203" pitchFamily="34" charset="0"/>
              </a:rPr>
              <a:t>Thank You</a:t>
            </a:r>
            <a:br>
              <a:rPr lang="en-IN" sz="7200" dirty="0">
                <a:latin typeface="Segoe UI" panose="020B0502040204020203" pitchFamily="34" charset="0"/>
                <a:cs typeface="Segoe UI" panose="020B0502040204020203" pitchFamily="34" charset="0"/>
              </a:rPr>
            </a:br>
            <a:endParaRPr lang="en-IN" sz="72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p:txBody>
      </p:sp>
      <p:sp>
        <p:nvSpPr>
          <p:cNvPr id="8" name="Text Placeholder 3">
            <a:extLst>
              <a:ext uri="{FF2B5EF4-FFF2-40B4-BE49-F238E27FC236}">
                <a16:creationId xmlns:a16="http://schemas.microsoft.com/office/drawing/2014/main" id="{17361F0A-717B-404C-8A4E-2E7D3606FCDA}"/>
              </a:ext>
            </a:extLst>
          </p:cNvPr>
          <p:cNvSpPr txBox="1">
            <a:spLocks/>
          </p:cNvSpPr>
          <p:nvPr/>
        </p:nvSpPr>
        <p:spPr>
          <a:xfrm>
            <a:off x="3430642" y="3732327"/>
            <a:ext cx="4888904" cy="974255"/>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z="7200" dirty="0">
                <a:latin typeface="Segoe UI" panose="020B0502040204020203" pitchFamily="34" charset="0"/>
                <a:cs typeface="Segoe UI" panose="020B0502040204020203" pitchFamily="34" charset="0"/>
              </a:rPr>
              <a:t>Questions?</a:t>
            </a:r>
          </a:p>
          <a:p>
            <a:pPr fontAlgn="auto">
              <a:spcAft>
                <a:spcPts val="0"/>
              </a:spcAft>
            </a:pPr>
            <a:endParaRPr lang="en-IN" sz="1600" dirty="0">
              <a:solidFill>
                <a:srgbClr val="FF0000"/>
              </a:solidFill>
              <a:latin typeface="Segoe UI" panose="020B0502040204020203" pitchFamily="34" charset="0"/>
              <a:cs typeface="Segoe UI" panose="020B0502040204020203" pitchFamily="34" charset="0"/>
            </a:endParaRPr>
          </a:p>
          <a:p>
            <a:pPr fontAlgn="auto">
              <a:spcAft>
                <a:spcPts val="0"/>
              </a:spcAft>
            </a:pPr>
            <a:endParaRPr lang="en-IN" sz="1600" dirty="0">
              <a:solidFill>
                <a:srgbClr val="FF0000"/>
              </a:solidFill>
              <a:latin typeface="Segoe UI" panose="020B0502040204020203" pitchFamily="34" charset="0"/>
              <a:cs typeface="Segoe UI" panose="020B0502040204020203" pitchFamily="34" charset="0"/>
            </a:endParaRPr>
          </a:p>
          <a:p>
            <a:pPr fontAlgn="auto">
              <a:spcAft>
                <a:spcPts val="0"/>
              </a:spcAft>
            </a:pPr>
            <a:endParaRPr lang="en-IN" sz="1600" dirty="0">
              <a:solidFill>
                <a:srgbClr val="FF0000"/>
              </a:solidFill>
              <a:latin typeface="Segoe UI" panose="020B0502040204020203" pitchFamily="34" charset="0"/>
              <a:cs typeface="Segoe UI" panose="020B0502040204020203" pitchFamily="34" charset="0"/>
            </a:endParaRPr>
          </a:p>
          <a:p>
            <a:pPr fontAlgn="auto">
              <a:spcAft>
                <a:spcPts val="0"/>
              </a:spcAft>
            </a:pPr>
            <a:endParaRPr lang="en-IN" sz="1600" dirty="0">
              <a:solidFill>
                <a:srgbClr val="FF0000"/>
              </a:solidFill>
              <a:latin typeface="Segoe UI" panose="020B0502040204020203" pitchFamily="34" charset="0"/>
              <a:cs typeface="Segoe UI" panose="020B0502040204020203" pitchFamily="34" charset="0"/>
            </a:endParaRPr>
          </a:p>
          <a:p>
            <a:pPr fontAlgn="auto">
              <a:spcAft>
                <a:spcPts val="0"/>
              </a:spcAft>
            </a:pPr>
            <a:endParaRPr lang="en-IN" sz="1600"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296410"/>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de-DE" dirty="0">
              <a:latin typeface="Segoe UI" panose="020B0502040204020203" pitchFamily="34" charset="0"/>
              <a:cs typeface="Segoe UI" panose="020B0502040204020203" pitchFamily="34" charset="0"/>
            </a:endParaRPr>
          </a:p>
        </p:txBody>
      </p:sp>
      <p:sp>
        <p:nvSpPr>
          <p:cNvPr id="12" name="Textplatzhalter 6">
            <a:extLst>
              <a:ext uri="{FF2B5EF4-FFF2-40B4-BE49-F238E27FC236}">
                <a16:creationId xmlns:a16="http://schemas.microsoft.com/office/drawing/2014/main" id="{C16C1218-6A6C-43CE-BB7B-F8EE6BAAFDA9}"/>
              </a:ext>
            </a:extLst>
          </p:cNvPr>
          <p:cNvSpPr>
            <a:spLocks noGrp="1"/>
          </p:cNvSpPr>
          <p:nvPr>
            <p:ph type="body" sz="quarter" idx="13"/>
          </p:nvPr>
        </p:nvSpPr>
        <p:spPr>
          <a:xfrm>
            <a:off x="509007" y="1019385"/>
            <a:ext cx="10692393" cy="733215"/>
          </a:xfrm>
        </p:spPr>
        <p:txBody>
          <a:bodyPr>
            <a:normAutofit/>
          </a:bodyPr>
          <a:lstStyle/>
          <a:p>
            <a:r>
              <a:rPr lang="en-IN" spc="-1" dirty="0">
                <a:solidFill>
                  <a:srgbClr val="000000"/>
                </a:solidFill>
                <a:latin typeface="Segoe UI" panose="020B0502040204020203" pitchFamily="34" charset="0"/>
                <a:ea typeface="Roboto" panose="020B0604020202020204" charset="0"/>
                <a:cs typeface="Segoe UI" panose="020B0502040204020203" pitchFamily="34" charset="0"/>
              </a:rPr>
              <a:t>References</a:t>
            </a:r>
            <a:endParaRPr lang="en-IN" dirty="0">
              <a:latin typeface="Segoe UI" panose="020B0502040204020203" pitchFamily="34" charset="0"/>
              <a:ea typeface="Roboto" panose="020B0604020202020204" charset="0"/>
              <a:cs typeface="Segoe UI" panose="020B0502040204020203" pitchFamily="34" charset="0"/>
            </a:endParaRPr>
          </a:p>
        </p:txBody>
      </p:sp>
      <p:sp>
        <p:nvSpPr>
          <p:cNvPr id="6" name="Text Placeholder 2">
            <a:extLst>
              <a:ext uri="{FF2B5EF4-FFF2-40B4-BE49-F238E27FC236}">
                <a16:creationId xmlns:a16="http://schemas.microsoft.com/office/drawing/2014/main" id="{17FA3100-5A7A-49C1-8CB2-A9A069EDD4F8}"/>
              </a:ext>
            </a:extLst>
          </p:cNvPr>
          <p:cNvSpPr txBox="1">
            <a:spLocks/>
          </p:cNvSpPr>
          <p:nvPr/>
        </p:nvSpPr>
        <p:spPr>
          <a:xfrm>
            <a:off x="509007" y="2346426"/>
            <a:ext cx="11173986" cy="13822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endParaRPr lang="en-IN" sz="1600" dirty="0">
              <a:latin typeface="Segoe UI" panose="020B0502040204020203" pitchFamily="34" charset="0"/>
              <a:ea typeface="Roboto" panose="020B0604020202020204" charset="0"/>
              <a:cs typeface="Segoe UI" panose="020B0502040204020203" pitchFamily="34" charset="0"/>
            </a:endParaRPr>
          </a:p>
        </p:txBody>
      </p:sp>
      <p:sp>
        <p:nvSpPr>
          <p:cNvPr id="2" name="TextBox 1">
            <a:extLst>
              <a:ext uri="{FF2B5EF4-FFF2-40B4-BE49-F238E27FC236}">
                <a16:creationId xmlns:a16="http://schemas.microsoft.com/office/drawing/2014/main" id="{535F76A0-7831-49EE-A51C-954E2CB01E12}"/>
              </a:ext>
            </a:extLst>
          </p:cNvPr>
          <p:cNvSpPr txBox="1"/>
          <p:nvPr/>
        </p:nvSpPr>
        <p:spPr>
          <a:xfrm>
            <a:off x="404261" y="1503090"/>
            <a:ext cx="11278732" cy="3785652"/>
          </a:xfrm>
          <a:prstGeom prst="rect">
            <a:avLst/>
          </a:prstGeom>
          <a:noFill/>
        </p:spPr>
        <p:txBody>
          <a:bodyPr wrap="square" rtlCol="0">
            <a:spAutoFit/>
          </a:bodyPr>
          <a:lstStyle/>
          <a:p>
            <a:r>
              <a:rPr lang="en-IN" sz="2000" b="1" dirty="0">
                <a:latin typeface="Segoe UI" panose="020B0502040204020203" pitchFamily="34" charset="0"/>
                <a:ea typeface="Roboto" panose="02000000000000000000" pitchFamily="2" charset="0"/>
                <a:cs typeface="Segoe UI" panose="020B0502040204020203" pitchFamily="34" charset="0"/>
              </a:rPr>
              <a:t>[1] </a:t>
            </a:r>
            <a:r>
              <a:rPr lang="en-IN" sz="2000" i="0" u="none" strike="noStrike" baseline="0" dirty="0">
                <a:latin typeface="Segoe UI" panose="020B0502040204020203" pitchFamily="34" charset="0"/>
                <a:ea typeface="Roboto" panose="02000000000000000000" pitchFamily="2" charset="0"/>
                <a:cs typeface="Segoe UI" panose="020B0502040204020203" pitchFamily="34" charset="0"/>
              </a:rPr>
              <a:t>Ian J. Goodfellow, Jean </a:t>
            </a:r>
            <a:r>
              <a:rPr lang="en-IN" sz="2000" i="0" u="none" strike="noStrike" baseline="0" dirty="0" err="1">
                <a:latin typeface="Segoe UI" panose="020B0502040204020203" pitchFamily="34" charset="0"/>
                <a:ea typeface="Roboto" panose="02000000000000000000" pitchFamily="2" charset="0"/>
                <a:cs typeface="Segoe UI" panose="020B0502040204020203" pitchFamily="34" charset="0"/>
              </a:rPr>
              <a:t>Pouget</a:t>
            </a:r>
            <a:r>
              <a:rPr lang="en-IN" sz="2000" i="0" u="none" strike="noStrike" baseline="0" dirty="0">
                <a:latin typeface="Segoe UI" panose="020B0502040204020203" pitchFamily="34" charset="0"/>
                <a:ea typeface="Roboto" panose="02000000000000000000" pitchFamily="2" charset="0"/>
                <a:cs typeface="Segoe UI" panose="020B0502040204020203" pitchFamily="34" charset="0"/>
              </a:rPr>
              <a:t>-Abadie, Mehdi Mirza, Bing Xu, David </a:t>
            </a:r>
            <a:r>
              <a:rPr lang="en-IN" sz="2000" i="0" u="none" strike="noStrike" baseline="0" dirty="0" err="1">
                <a:latin typeface="Segoe UI" panose="020B0502040204020203" pitchFamily="34" charset="0"/>
                <a:ea typeface="Roboto" panose="02000000000000000000" pitchFamily="2" charset="0"/>
                <a:cs typeface="Segoe UI" panose="020B0502040204020203" pitchFamily="34" charset="0"/>
              </a:rPr>
              <a:t>Warde</a:t>
            </a:r>
            <a:r>
              <a:rPr lang="en-IN" sz="2000" i="0" u="none" strike="noStrike" baseline="0" dirty="0">
                <a:latin typeface="Segoe UI" panose="020B0502040204020203" pitchFamily="34" charset="0"/>
                <a:ea typeface="Roboto" panose="02000000000000000000" pitchFamily="2" charset="0"/>
                <a:cs typeface="Segoe UI" panose="020B0502040204020203" pitchFamily="34" charset="0"/>
              </a:rPr>
              <a:t>-Farley, </a:t>
            </a:r>
            <a:r>
              <a:rPr lang="en-IN" sz="2000" i="0" u="none" strike="noStrike" baseline="0" dirty="0" err="1">
                <a:latin typeface="Segoe UI" panose="020B0502040204020203" pitchFamily="34" charset="0"/>
                <a:ea typeface="Roboto" panose="02000000000000000000" pitchFamily="2" charset="0"/>
                <a:cs typeface="Segoe UI" panose="020B0502040204020203" pitchFamily="34" charset="0"/>
              </a:rPr>
              <a:t>Sherjil</a:t>
            </a:r>
            <a:endParaRPr lang="en-IN" sz="2000" i="0" u="none" strike="noStrike" baseline="0" dirty="0">
              <a:latin typeface="Segoe UI" panose="020B0502040204020203" pitchFamily="34" charset="0"/>
              <a:ea typeface="Roboto" panose="02000000000000000000" pitchFamily="2" charset="0"/>
              <a:cs typeface="Segoe UI" panose="020B0502040204020203" pitchFamily="34" charset="0"/>
            </a:endParaRPr>
          </a:p>
          <a:p>
            <a:r>
              <a:rPr lang="en-GB" sz="2000" i="0" u="none" strike="noStrike" baseline="0" dirty="0" err="1">
                <a:latin typeface="Segoe UI" panose="020B0502040204020203" pitchFamily="34" charset="0"/>
                <a:ea typeface="Roboto" panose="02000000000000000000" pitchFamily="2" charset="0"/>
                <a:cs typeface="Segoe UI" panose="020B0502040204020203" pitchFamily="34" charset="0"/>
              </a:rPr>
              <a:t>Ozair</a:t>
            </a:r>
            <a:r>
              <a:rPr lang="en-GB" sz="2000" i="0" u="none" strike="noStrike" baseline="0" dirty="0">
                <a:latin typeface="Segoe UI" panose="020B0502040204020203" pitchFamily="34" charset="0"/>
                <a:ea typeface="Roboto" panose="02000000000000000000" pitchFamily="2" charset="0"/>
                <a:cs typeface="Segoe UI" panose="020B0502040204020203" pitchFamily="34" charset="0"/>
              </a:rPr>
              <a:t>, Aaron Courville, and </a:t>
            </a:r>
            <a:r>
              <a:rPr lang="en-GB" sz="2000" i="0" u="none" strike="noStrike" baseline="0" dirty="0" err="1">
                <a:latin typeface="Segoe UI" panose="020B0502040204020203" pitchFamily="34" charset="0"/>
                <a:ea typeface="Roboto" panose="02000000000000000000" pitchFamily="2" charset="0"/>
                <a:cs typeface="Segoe UI" panose="020B0502040204020203" pitchFamily="34" charset="0"/>
              </a:rPr>
              <a:t>Yoshua</a:t>
            </a:r>
            <a:r>
              <a:rPr lang="en-GB" sz="2000" i="0" u="none" strike="noStrike" baseline="0" dirty="0">
                <a:latin typeface="Segoe UI" panose="020B0502040204020203" pitchFamily="34" charset="0"/>
                <a:ea typeface="Roboto" panose="02000000000000000000" pitchFamily="2" charset="0"/>
                <a:cs typeface="Segoe UI" panose="020B0502040204020203" pitchFamily="34" charset="0"/>
              </a:rPr>
              <a:t> </a:t>
            </a:r>
            <a:r>
              <a:rPr lang="en-GB" sz="2000" i="0" u="none" strike="noStrike" baseline="0" dirty="0" err="1">
                <a:latin typeface="Segoe UI" panose="020B0502040204020203" pitchFamily="34" charset="0"/>
                <a:ea typeface="Roboto" panose="02000000000000000000" pitchFamily="2" charset="0"/>
                <a:cs typeface="Segoe UI" panose="020B0502040204020203" pitchFamily="34" charset="0"/>
              </a:rPr>
              <a:t>Bengio</a:t>
            </a:r>
            <a:r>
              <a:rPr lang="en-GB" sz="2000" i="0" u="none" strike="noStrike" baseline="0" dirty="0">
                <a:latin typeface="Segoe UI" panose="020B0502040204020203" pitchFamily="34" charset="0"/>
                <a:ea typeface="Roboto" panose="02000000000000000000" pitchFamily="2" charset="0"/>
                <a:cs typeface="Segoe UI" panose="020B0502040204020203" pitchFamily="34" charset="0"/>
              </a:rPr>
              <a:t>. Generative adversarial networks, 2014.</a:t>
            </a:r>
            <a:endParaRPr lang="en-IN" sz="2000" b="1" dirty="0">
              <a:latin typeface="Segoe UI" panose="020B0502040204020203" pitchFamily="34" charset="0"/>
              <a:ea typeface="Roboto" panose="02000000000000000000" pitchFamily="2" charset="0"/>
              <a:cs typeface="Segoe UI" panose="020B0502040204020203" pitchFamily="34" charset="0"/>
            </a:endParaRPr>
          </a:p>
          <a:p>
            <a:r>
              <a:rPr lang="en-IN" sz="2000" b="1" dirty="0">
                <a:latin typeface="Segoe UI" panose="020B0502040204020203" pitchFamily="34" charset="0"/>
                <a:ea typeface="Roboto" panose="02000000000000000000" pitchFamily="2" charset="0"/>
                <a:cs typeface="Segoe UI" panose="020B0502040204020203" pitchFamily="34" charset="0"/>
              </a:rPr>
              <a:t>[2] </a:t>
            </a:r>
            <a:r>
              <a:rPr lang="en-IN" sz="2000" dirty="0">
                <a:latin typeface="Segoe UI" panose="020B0502040204020203" pitchFamily="34" charset="0"/>
                <a:ea typeface="Roboto" panose="02000000000000000000" pitchFamily="2" charset="0"/>
                <a:cs typeface="Segoe UI" panose="020B0502040204020203" pitchFamily="34" charset="0"/>
              </a:rPr>
              <a:t>Phillip Isola, Jun-Yan Zhu, </a:t>
            </a:r>
            <a:r>
              <a:rPr lang="en-IN" sz="2000" dirty="0" err="1">
                <a:latin typeface="Segoe UI" panose="020B0502040204020203" pitchFamily="34" charset="0"/>
                <a:ea typeface="Roboto" panose="02000000000000000000" pitchFamily="2" charset="0"/>
                <a:cs typeface="Segoe UI" panose="020B0502040204020203" pitchFamily="34" charset="0"/>
              </a:rPr>
              <a:t>Tinghui</a:t>
            </a:r>
            <a:r>
              <a:rPr lang="en-IN" sz="2000" dirty="0">
                <a:latin typeface="Segoe UI" panose="020B0502040204020203" pitchFamily="34" charset="0"/>
                <a:ea typeface="Roboto" panose="02000000000000000000" pitchFamily="2" charset="0"/>
                <a:cs typeface="Segoe UI" panose="020B0502040204020203" pitchFamily="34" charset="0"/>
              </a:rPr>
              <a:t> Zhou, and Alexei A. </a:t>
            </a:r>
            <a:r>
              <a:rPr lang="en-IN" sz="2000" dirty="0" err="1">
                <a:latin typeface="Segoe UI" panose="020B0502040204020203" pitchFamily="34" charset="0"/>
                <a:ea typeface="Roboto" panose="02000000000000000000" pitchFamily="2" charset="0"/>
                <a:cs typeface="Segoe UI" panose="020B0502040204020203" pitchFamily="34" charset="0"/>
              </a:rPr>
              <a:t>Efros</a:t>
            </a:r>
            <a:r>
              <a:rPr lang="en-IN" sz="2000" dirty="0">
                <a:latin typeface="Segoe UI" panose="020B0502040204020203" pitchFamily="34" charset="0"/>
                <a:ea typeface="Roboto" panose="02000000000000000000" pitchFamily="2" charset="0"/>
                <a:cs typeface="Segoe UI" panose="020B0502040204020203" pitchFamily="34" charset="0"/>
              </a:rPr>
              <a:t>. Image-to-image translation with</a:t>
            </a:r>
          </a:p>
          <a:p>
            <a:r>
              <a:rPr lang="en-IN" sz="2000" dirty="0">
                <a:latin typeface="Segoe UI" panose="020B0502040204020203" pitchFamily="34" charset="0"/>
                <a:ea typeface="Roboto" panose="02000000000000000000" pitchFamily="2" charset="0"/>
                <a:cs typeface="Segoe UI" panose="020B0502040204020203" pitchFamily="34" charset="0"/>
              </a:rPr>
              <a:t>conditional adversarial networks, 2018.</a:t>
            </a:r>
          </a:p>
          <a:p>
            <a:r>
              <a:rPr lang="en-IN" sz="2000" b="1" dirty="0">
                <a:latin typeface="Segoe UI" panose="020B0502040204020203" pitchFamily="34" charset="0"/>
                <a:ea typeface="Roboto" panose="02000000000000000000" pitchFamily="2" charset="0"/>
                <a:cs typeface="Segoe UI" panose="020B0502040204020203" pitchFamily="34" charset="0"/>
              </a:rPr>
              <a:t>[3] </a:t>
            </a:r>
            <a:r>
              <a:rPr lang="en-IN" sz="2000" i="0" u="none" strike="noStrike" baseline="0" dirty="0">
                <a:latin typeface="Segoe UI" panose="020B0502040204020203" pitchFamily="34" charset="0"/>
                <a:ea typeface="Roboto" panose="02000000000000000000" pitchFamily="2" charset="0"/>
                <a:cs typeface="Segoe UI" panose="020B0502040204020203" pitchFamily="34" charset="0"/>
              </a:rPr>
              <a:t>Jun-Yan Zhu, </a:t>
            </a:r>
            <a:r>
              <a:rPr lang="en-IN" sz="2000" i="0" u="none" strike="noStrike" baseline="0" dirty="0" err="1">
                <a:latin typeface="Segoe UI" panose="020B0502040204020203" pitchFamily="34" charset="0"/>
                <a:ea typeface="Roboto" panose="02000000000000000000" pitchFamily="2" charset="0"/>
                <a:cs typeface="Segoe UI" panose="020B0502040204020203" pitchFamily="34" charset="0"/>
              </a:rPr>
              <a:t>Taesung</a:t>
            </a:r>
            <a:r>
              <a:rPr lang="en-IN" sz="2000" i="0" u="none" strike="noStrike" baseline="0" dirty="0">
                <a:latin typeface="Segoe UI" panose="020B0502040204020203" pitchFamily="34" charset="0"/>
                <a:ea typeface="Roboto" panose="02000000000000000000" pitchFamily="2" charset="0"/>
                <a:cs typeface="Segoe UI" panose="020B0502040204020203" pitchFamily="34" charset="0"/>
              </a:rPr>
              <a:t> Park, Phillip Isola, and Alexei A. </a:t>
            </a:r>
            <a:r>
              <a:rPr lang="en-IN" sz="2000" i="0" u="none" strike="noStrike" baseline="0" dirty="0" err="1">
                <a:latin typeface="Segoe UI" panose="020B0502040204020203" pitchFamily="34" charset="0"/>
                <a:ea typeface="Roboto" panose="02000000000000000000" pitchFamily="2" charset="0"/>
                <a:cs typeface="Segoe UI" panose="020B0502040204020203" pitchFamily="34" charset="0"/>
              </a:rPr>
              <a:t>Efros</a:t>
            </a:r>
            <a:r>
              <a:rPr lang="en-IN" sz="2000" i="0" u="none" strike="noStrike" baseline="0" dirty="0">
                <a:latin typeface="Segoe UI" panose="020B0502040204020203" pitchFamily="34" charset="0"/>
                <a:ea typeface="Roboto" panose="02000000000000000000" pitchFamily="2" charset="0"/>
                <a:cs typeface="Segoe UI" panose="020B0502040204020203" pitchFamily="34" charset="0"/>
              </a:rPr>
              <a:t>. Unpaired image-to-image </a:t>
            </a:r>
            <a:r>
              <a:rPr lang="en-GB" sz="2000" i="0" u="none" strike="noStrike" baseline="0" dirty="0">
                <a:latin typeface="Segoe UI" panose="020B0502040204020203" pitchFamily="34" charset="0"/>
                <a:ea typeface="Roboto" panose="02000000000000000000" pitchFamily="2" charset="0"/>
                <a:cs typeface="Segoe UI" panose="020B0502040204020203" pitchFamily="34" charset="0"/>
              </a:rPr>
              <a:t>translation using cycle-consistent adversarial networks, 2020.</a:t>
            </a:r>
          </a:p>
          <a:p>
            <a:r>
              <a:rPr lang="en-GB" sz="2000" b="1" dirty="0">
                <a:latin typeface="Segoe UI" panose="020B0502040204020203" pitchFamily="34" charset="0"/>
                <a:ea typeface="Roboto" panose="02000000000000000000" pitchFamily="2" charset="0"/>
                <a:cs typeface="Segoe UI" panose="020B0502040204020203" pitchFamily="34" charset="0"/>
              </a:rPr>
              <a:t>[4] </a:t>
            </a:r>
            <a:r>
              <a:rPr lang="en-GB" sz="2000" dirty="0">
                <a:latin typeface="Segoe UI" panose="020B0502040204020203" pitchFamily="34" charset="0"/>
                <a:ea typeface="Roboto" panose="02000000000000000000" pitchFamily="2" charset="0"/>
                <a:cs typeface="Segoe UI" panose="020B0502040204020203" pitchFamily="34" charset="0"/>
              </a:rPr>
              <a:t>Yuval </a:t>
            </a:r>
            <a:r>
              <a:rPr lang="en-GB" sz="2000" dirty="0" err="1">
                <a:latin typeface="Segoe UI" panose="020B0502040204020203" pitchFamily="34" charset="0"/>
                <a:ea typeface="Roboto" panose="02000000000000000000" pitchFamily="2" charset="0"/>
                <a:cs typeface="Segoe UI" panose="020B0502040204020203" pitchFamily="34" charset="0"/>
              </a:rPr>
              <a:t>Netzer</a:t>
            </a:r>
            <a:r>
              <a:rPr lang="en-GB" sz="2000" dirty="0">
                <a:latin typeface="Segoe UI" panose="020B0502040204020203" pitchFamily="34" charset="0"/>
                <a:ea typeface="Roboto" panose="02000000000000000000" pitchFamily="2" charset="0"/>
                <a:cs typeface="Segoe UI" panose="020B0502040204020203" pitchFamily="34" charset="0"/>
              </a:rPr>
              <a:t>, Tao Wang, Adam Coates, Alessandro </a:t>
            </a:r>
            <a:r>
              <a:rPr lang="en-GB" sz="2000" dirty="0" err="1">
                <a:latin typeface="Segoe UI" panose="020B0502040204020203" pitchFamily="34" charset="0"/>
                <a:ea typeface="Roboto" panose="02000000000000000000" pitchFamily="2" charset="0"/>
                <a:cs typeface="Segoe UI" panose="020B0502040204020203" pitchFamily="34" charset="0"/>
              </a:rPr>
              <a:t>Bissacco</a:t>
            </a:r>
            <a:r>
              <a:rPr lang="en-GB" sz="2000" dirty="0">
                <a:latin typeface="Segoe UI" panose="020B0502040204020203" pitchFamily="34" charset="0"/>
                <a:ea typeface="Roboto" panose="02000000000000000000" pitchFamily="2" charset="0"/>
                <a:cs typeface="Segoe UI" panose="020B0502040204020203" pitchFamily="34" charset="0"/>
              </a:rPr>
              <a:t>, Bo Wu, and Andrew Y. Ng. Reading</a:t>
            </a:r>
          </a:p>
          <a:p>
            <a:r>
              <a:rPr lang="en-GB" sz="2000" dirty="0">
                <a:latin typeface="Segoe UI" panose="020B0502040204020203" pitchFamily="34" charset="0"/>
                <a:ea typeface="Roboto" panose="02000000000000000000" pitchFamily="2" charset="0"/>
                <a:cs typeface="Segoe UI" panose="020B0502040204020203" pitchFamily="34" charset="0"/>
              </a:rPr>
              <a:t>digits in natural images with unsupervised feature learning. In NIPS Workshop on Deep Learning</a:t>
            </a:r>
          </a:p>
          <a:p>
            <a:r>
              <a:rPr lang="en-GB" sz="2000" dirty="0">
                <a:latin typeface="Segoe UI" panose="020B0502040204020203" pitchFamily="34" charset="0"/>
                <a:ea typeface="Roboto" panose="02000000000000000000" pitchFamily="2" charset="0"/>
                <a:cs typeface="Segoe UI" panose="020B0502040204020203" pitchFamily="34" charset="0"/>
              </a:rPr>
              <a:t>and Unsupervised Feature Learning 2011.</a:t>
            </a:r>
          </a:p>
          <a:p>
            <a:r>
              <a:rPr lang="en-GB" sz="2000" b="1" i="0" u="none" strike="noStrike" baseline="0" dirty="0">
                <a:latin typeface="Segoe UI" panose="020B0502040204020203" pitchFamily="34" charset="0"/>
                <a:ea typeface="Roboto" panose="02000000000000000000" pitchFamily="2" charset="0"/>
                <a:cs typeface="Segoe UI" panose="020B0502040204020203" pitchFamily="34" charset="0"/>
              </a:rPr>
              <a:t>[5] </a:t>
            </a:r>
            <a:r>
              <a:rPr lang="en-GB" sz="2000" i="0" u="none" strike="noStrike" baseline="0" dirty="0">
                <a:latin typeface="Segoe UI" panose="020B0502040204020203" pitchFamily="34" charset="0"/>
                <a:ea typeface="Roboto" panose="02000000000000000000" pitchFamily="2" charset="0"/>
                <a:cs typeface="Segoe UI" panose="020B0502040204020203" pitchFamily="34" charset="0"/>
              </a:rPr>
              <a:t>M. R. Pavan Kumar and Prabhu </a:t>
            </a:r>
            <a:r>
              <a:rPr lang="en-GB" sz="2000" i="0" u="none" strike="noStrike" baseline="0" dirty="0" err="1">
                <a:latin typeface="Segoe UI" panose="020B0502040204020203" pitchFamily="34" charset="0"/>
                <a:ea typeface="Roboto" panose="02000000000000000000" pitchFamily="2" charset="0"/>
                <a:cs typeface="Segoe UI" panose="020B0502040204020203" pitchFamily="34" charset="0"/>
              </a:rPr>
              <a:t>Jayagopal</a:t>
            </a:r>
            <a:r>
              <a:rPr lang="en-GB" sz="2000" i="0" u="none" strike="noStrike" baseline="0" dirty="0">
                <a:latin typeface="Segoe UI" panose="020B0502040204020203" pitchFamily="34" charset="0"/>
                <a:ea typeface="Roboto" panose="02000000000000000000" pitchFamily="2" charset="0"/>
                <a:cs typeface="Segoe UI" panose="020B0502040204020203" pitchFamily="34" charset="0"/>
              </a:rPr>
              <a:t>. Generative adversarial networks: a survey on applications and challenges. International Journal of Multimedia Information Retrieval, 2021.</a:t>
            </a:r>
          </a:p>
          <a:p>
            <a:r>
              <a:rPr lang="en-GB" sz="2000" b="1" dirty="0">
                <a:latin typeface="Segoe UI" panose="020B0502040204020203" pitchFamily="34" charset="0"/>
                <a:ea typeface="Roboto" panose="02000000000000000000" pitchFamily="2" charset="0"/>
                <a:cs typeface="Segoe UI" panose="020B0502040204020203" pitchFamily="34" charset="0"/>
              </a:rPr>
              <a:t>[6] </a:t>
            </a:r>
            <a:r>
              <a:rPr lang="en-IN" sz="2000" b="0" i="0" u="none" strike="noStrike" baseline="0" dirty="0">
                <a:latin typeface="Segoe UI" panose="020B0502040204020203" pitchFamily="34" charset="0"/>
                <a:cs typeface="Segoe UI" panose="020B0502040204020203" pitchFamily="34" charset="0"/>
              </a:rPr>
              <a:t>Martin </a:t>
            </a:r>
            <a:r>
              <a:rPr lang="en-IN" sz="2000" b="0" i="0" u="none" strike="noStrike" baseline="0" dirty="0" err="1">
                <a:latin typeface="Segoe UI" panose="020B0502040204020203" pitchFamily="34" charset="0"/>
                <a:cs typeface="Segoe UI" panose="020B0502040204020203" pitchFamily="34" charset="0"/>
              </a:rPr>
              <a:t>Arjovsky</a:t>
            </a:r>
            <a:r>
              <a:rPr lang="en-IN" sz="2000" b="0" i="0" u="none" strike="noStrike" baseline="0" dirty="0">
                <a:latin typeface="Segoe UI" panose="020B0502040204020203" pitchFamily="34" charset="0"/>
                <a:cs typeface="Segoe UI" panose="020B0502040204020203" pitchFamily="34" charset="0"/>
              </a:rPr>
              <a:t>, </a:t>
            </a:r>
            <a:r>
              <a:rPr lang="en-IN" sz="2000" b="0" i="0" u="none" strike="noStrike" baseline="0" dirty="0" err="1">
                <a:latin typeface="Segoe UI" panose="020B0502040204020203" pitchFamily="34" charset="0"/>
                <a:cs typeface="Segoe UI" panose="020B0502040204020203" pitchFamily="34" charset="0"/>
              </a:rPr>
              <a:t>Soumith</a:t>
            </a:r>
            <a:r>
              <a:rPr lang="en-IN" sz="2000" b="0" i="0" u="none" strike="noStrike" baseline="0" dirty="0">
                <a:latin typeface="Segoe UI" panose="020B0502040204020203" pitchFamily="34" charset="0"/>
                <a:cs typeface="Segoe UI" panose="020B0502040204020203" pitchFamily="34" charset="0"/>
              </a:rPr>
              <a:t> </a:t>
            </a:r>
            <a:r>
              <a:rPr lang="en-IN" sz="2000" b="0" i="0" u="none" strike="noStrike" baseline="0" dirty="0" err="1">
                <a:latin typeface="Segoe UI" panose="020B0502040204020203" pitchFamily="34" charset="0"/>
                <a:cs typeface="Segoe UI" panose="020B0502040204020203" pitchFamily="34" charset="0"/>
              </a:rPr>
              <a:t>Chintala</a:t>
            </a:r>
            <a:r>
              <a:rPr lang="en-IN" sz="2000" b="0" i="0" u="none" strike="noStrike" baseline="0" dirty="0">
                <a:latin typeface="Segoe UI" panose="020B0502040204020203" pitchFamily="34" charset="0"/>
                <a:cs typeface="Segoe UI" panose="020B0502040204020203" pitchFamily="34" charset="0"/>
              </a:rPr>
              <a:t>, and </a:t>
            </a:r>
            <a:r>
              <a:rPr lang="en-IN" sz="2000" b="0" i="0" u="none" strike="noStrike" baseline="0" dirty="0" err="1">
                <a:latin typeface="Segoe UI" panose="020B0502040204020203" pitchFamily="34" charset="0"/>
                <a:cs typeface="Segoe UI" panose="020B0502040204020203" pitchFamily="34" charset="0"/>
              </a:rPr>
              <a:t>L´eon</a:t>
            </a:r>
            <a:r>
              <a:rPr lang="en-IN" sz="2000" b="0" i="0" u="none" strike="noStrike" baseline="0" dirty="0">
                <a:latin typeface="Segoe UI" panose="020B0502040204020203" pitchFamily="34" charset="0"/>
                <a:cs typeface="Segoe UI" panose="020B0502040204020203" pitchFamily="34" charset="0"/>
              </a:rPr>
              <a:t> </a:t>
            </a:r>
            <a:r>
              <a:rPr lang="en-IN" sz="2000" b="0" i="0" u="none" strike="noStrike" baseline="0" dirty="0" err="1">
                <a:latin typeface="Segoe UI" panose="020B0502040204020203" pitchFamily="34" charset="0"/>
                <a:cs typeface="Segoe UI" panose="020B0502040204020203" pitchFamily="34" charset="0"/>
              </a:rPr>
              <a:t>Bottou</a:t>
            </a:r>
            <a:r>
              <a:rPr lang="en-IN" sz="2000" b="0" i="0" u="none" strike="noStrike" baseline="0" dirty="0">
                <a:latin typeface="Segoe UI" panose="020B0502040204020203" pitchFamily="34" charset="0"/>
                <a:cs typeface="Segoe UI" panose="020B0502040204020203" pitchFamily="34" charset="0"/>
              </a:rPr>
              <a:t>. Wasserstein </a:t>
            </a:r>
            <a:r>
              <a:rPr lang="en-IN" sz="2000" b="0" i="0" u="none" strike="noStrike" baseline="0" dirty="0" err="1">
                <a:latin typeface="Segoe UI" panose="020B0502040204020203" pitchFamily="34" charset="0"/>
                <a:cs typeface="Segoe UI" panose="020B0502040204020203" pitchFamily="34" charset="0"/>
              </a:rPr>
              <a:t>gan</a:t>
            </a:r>
            <a:r>
              <a:rPr lang="en-IN" sz="2000" b="0" i="0" u="none" strike="noStrike" baseline="0" dirty="0">
                <a:latin typeface="Segoe UI" panose="020B0502040204020203" pitchFamily="34" charset="0"/>
                <a:cs typeface="Segoe UI" panose="020B0502040204020203" pitchFamily="34" charset="0"/>
              </a:rPr>
              <a:t>, 2017.</a:t>
            </a:r>
            <a:endParaRPr lang="en-GB" sz="2000" b="1" dirty="0">
              <a:latin typeface="Segoe UI" panose="020B0502040204020203" pitchFamily="34" charset="0"/>
              <a:ea typeface="Roboto" panose="02000000000000000000" pitchFamily="2" charset="0"/>
              <a:cs typeface="Segoe UI" panose="020B0502040204020203" pitchFamily="34" charset="0"/>
            </a:endParaRPr>
          </a:p>
        </p:txBody>
      </p:sp>
    </p:spTree>
    <p:extLst>
      <p:ext uri="{BB962C8B-B14F-4D97-AF65-F5344CB8AC3E}">
        <p14:creationId xmlns:p14="http://schemas.microsoft.com/office/powerpoint/2010/main" val="1290960559"/>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de-DE" dirty="0">
              <a:latin typeface="Segoe UI" panose="020B0502040204020203" pitchFamily="34" charset="0"/>
              <a:cs typeface="Segoe UI" panose="020B0502040204020203" pitchFamily="34" charset="0"/>
            </a:endParaRPr>
          </a:p>
        </p:txBody>
      </p:sp>
      <p:sp>
        <p:nvSpPr>
          <p:cNvPr id="6" name="Text Placeholder 2">
            <a:extLst>
              <a:ext uri="{FF2B5EF4-FFF2-40B4-BE49-F238E27FC236}">
                <a16:creationId xmlns:a16="http://schemas.microsoft.com/office/drawing/2014/main" id="{17FA3100-5A7A-49C1-8CB2-A9A069EDD4F8}"/>
              </a:ext>
            </a:extLst>
          </p:cNvPr>
          <p:cNvSpPr txBox="1">
            <a:spLocks/>
          </p:cNvSpPr>
          <p:nvPr/>
        </p:nvSpPr>
        <p:spPr>
          <a:xfrm>
            <a:off x="509007" y="2346426"/>
            <a:ext cx="11173986" cy="13822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endParaRPr lang="en-IN" sz="1600" dirty="0">
              <a:latin typeface="Segoe UI" panose="020B0502040204020203" pitchFamily="34" charset="0"/>
              <a:ea typeface="Roboto" panose="020B0604020202020204" charset="0"/>
              <a:cs typeface="Segoe UI" panose="020B0502040204020203" pitchFamily="34" charset="0"/>
            </a:endParaRPr>
          </a:p>
        </p:txBody>
      </p:sp>
      <p:sp>
        <p:nvSpPr>
          <p:cNvPr id="4" name="Text Placeholder 3">
            <a:extLst>
              <a:ext uri="{FF2B5EF4-FFF2-40B4-BE49-F238E27FC236}">
                <a16:creationId xmlns:a16="http://schemas.microsoft.com/office/drawing/2014/main" id="{DF7A8370-736E-4370-9E68-5A151404E184}"/>
              </a:ext>
            </a:extLst>
          </p:cNvPr>
          <p:cNvSpPr>
            <a:spLocks noGrp="1"/>
          </p:cNvSpPr>
          <p:nvPr>
            <p:ph type="body" sz="quarter" idx="13"/>
          </p:nvPr>
        </p:nvSpPr>
        <p:spPr>
          <a:xfrm>
            <a:off x="2823964" y="2849286"/>
            <a:ext cx="6544071" cy="1159427"/>
          </a:xfrm>
        </p:spPr>
        <p:txBody>
          <a:bodyPr>
            <a:noAutofit/>
          </a:bodyPr>
          <a:lstStyle/>
          <a:p>
            <a:r>
              <a:rPr lang="en-IN" sz="7200" dirty="0">
                <a:latin typeface="Segoe UI" panose="020B0502040204020203" pitchFamily="34" charset="0"/>
                <a:cs typeface="Segoe UI" panose="020B0502040204020203" pitchFamily="34" charset="0"/>
              </a:rPr>
              <a:t>Backup Slides</a:t>
            </a: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a:p>
            <a:endParaRPr lang="en-IN"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09294410"/>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de-DE" dirty="0">
              <a:latin typeface="Segoe UI" panose="020B0502040204020203" pitchFamily="34" charset="0"/>
              <a:cs typeface="Segoe UI" panose="020B0502040204020203" pitchFamily="34" charset="0"/>
            </a:endParaRPr>
          </a:p>
        </p:txBody>
      </p:sp>
      <p:sp>
        <p:nvSpPr>
          <p:cNvPr id="6" name="Text Placeholder 2">
            <a:extLst>
              <a:ext uri="{FF2B5EF4-FFF2-40B4-BE49-F238E27FC236}">
                <a16:creationId xmlns:a16="http://schemas.microsoft.com/office/drawing/2014/main" id="{17FA3100-5A7A-49C1-8CB2-A9A069EDD4F8}"/>
              </a:ext>
            </a:extLst>
          </p:cNvPr>
          <p:cNvSpPr txBox="1">
            <a:spLocks/>
          </p:cNvSpPr>
          <p:nvPr/>
        </p:nvSpPr>
        <p:spPr>
          <a:xfrm>
            <a:off x="509007" y="2346426"/>
            <a:ext cx="11173986" cy="13822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endParaRPr lang="en-IN" sz="1600" dirty="0">
              <a:latin typeface="Segoe UI" panose="020B0502040204020203" pitchFamily="34" charset="0"/>
              <a:ea typeface="Roboto" panose="020B0604020202020204" charset="0"/>
              <a:cs typeface="Segoe UI" panose="020B0502040204020203" pitchFamily="34" charset="0"/>
            </a:endParaRPr>
          </a:p>
        </p:txBody>
      </p:sp>
      <p:sp>
        <p:nvSpPr>
          <p:cNvPr id="3" name="Text Placeholder 2">
            <a:extLst>
              <a:ext uri="{FF2B5EF4-FFF2-40B4-BE49-F238E27FC236}">
                <a16:creationId xmlns:a16="http://schemas.microsoft.com/office/drawing/2014/main" id="{E8BEF053-7253-4027-A948-9F99B98B4137}"/>
              </a:ext>
            </a:extLst>
          </p:cNvPr>
          <p:cNvSpPr>
            <a:spLocks noGrp="1"/>
          </p:cNvSpPr>
          <p:nvPr>
            <p:ph type="body" sz="quarter" idx="13"/>
          </p:nvPr>
        </p:nvSpPr>
        <p:spPr>
          <a:xfrm>
            <a:off x="298806" y="908050"/>
            <a:ext cx="11807825" cy="928370"/>
          </a:xfrm>
        </p:spPr>
        <p:txBody>
          <a:bodyPr/>
          <a:lstStyle/>
          <a:p>
            <a:r>
              <a:rPr lang="en-IN" dirty="0">
                <a:latin typeface="Segoe UI" panose="020B0502040204020203" pitchFamily="34" charset="0"/>
                <a:cs typeface="Segoe UI" panose="020B0502040204020203" pitchFamily="34" charset="0"/>
              </a:rPr>
              <a:t>Generator G and Discriminator D</a:t>
            </a:r>
            <a:r>
              <a:rPr lang="en-IN" baseline="-25000" dirty="0">
                <a:latin typeface="Segoe UI" panose="020B0502040204020203" pitchFamily="34" charset="0"/>
                <a:cs typeface="Segoe UI" panose="020B0502040204020203" pitchFamily="34" charset="0"/>
              </a:rPr>
              <a:t>Y </a:t>
            </a:r>
            <a:r>
              <a:rPr lang="en-IN" dirty="0">
                <a:latin typeface="Segoe UI" panose="020B0502040204020203" pitchFamily="34" charset="0"/>
                <a:cs typeface="Segoe UI" panose="020B0502040204020203" pitchFamily="34" charset="0"/>
              </a:rPr>
              <a:t>Training Curves</a:t>
            </a:r>
          </a:p>
        </p:txBody>
      </p:sp>
      <p:pic>
        <p:nvPicPr>
          <p:cNvPr id="8" name="Picture 7" descr="Chart, line chart&#10;&#10;Description automatically generated">
            <a:extLst>
              <a:ext uri="{FF2B5EF4-FFF2-40B4-BE49-F238E27FC236}">
                <a16:creationId xmlns:a16="http://schemas.microsoft.com/office/drawing/2014/main" id="{92031807-C095-4D8B-91AF-BCFD36954399}"/>
              </a:ext>
            </a:extLst>
          </p:cNvPr>
          <p:cNvPicPr>
            <a:picLocks noChangeAspect="1"/>
          </p:cNvPicPr>
          <p:nvPr/>
        </p:nvPicPr>
        <p:blipFill>
          <a:blip r:embed="rId2"/>
          <a:stretch>
            <a:fillRect/>
          </a:stretch>
        </p:blipFill>
        <p:spPr>
          <a:xfrm>
            <a:off x="5989281" y="1372235"/>
            <a:ext cx="5852172" cy="4389129"/>
          </a:xfrm>
          <a:prstGeom prst="rect">
            <a:avLst/>
          </a:prstGeom>
        </p:spPr>
      </p:pic>
      <p:pic>
        <p:nvPicPr>
          <p:cNvPr id="10" name="Picture 9" descr="Chart, line chart&#10;&#10;Description automatically generated">
            <a:extLst>
              <a:ext uri="{FF2B5EF4-FFF2-40B4-BE49-F238E27FC236}">
                <a16:creationId xmlns:a16="http://schemas.microsoft.com/office/drawing/2014/main" id="{C9A9E5BC-B677-43D9-A951-8A0010C82713}"/>
              </a:ext>
            </a:extLst>
          </p:cNvPr>
          <p:cNvPicPr>
            <a:picLocks noChangeAspect="1"/>
          </p:cNvPicPr>
          <p:nvPr/>
        </p:nvPicPr>
        <p:blipFill>
          <a:blip r:embed="rId3"/>
          <a:stretch>
            <a:fillRect/>
          </a:stretch>
        </p:blipFill>
        <p:spPr>
          <a:xfrm>
            <a:off x="350547" y="1372235"/>
            <a:ext cx="5852172" cy="4389129"/>
          </a:xfrm>
          <a:prstGeom prst="rect">
            <a:avLst/>
          </a:prstGeom>
        </p:spPr>
      </p:pic>
      <p:sp>
        <p:nvSpPr>
          <p:cNvPr id="12" name="TextBox 11">
            <a:extLst>
              <a:ext uri="{FF2B5EF4-FFF2-40B4-BE49-F238E27FC236}">
                <a16:creationId xmlns:a16="http://schemas.microsoft.com/office/drawing/2014/main" id="{5A04D02E-1475-4DC1-8965-E317BECEF7C2}"/>
              </a:ext>
            </a:extLst>
          </p:cNvPr>
          <p:cNvSpPr txBox="1"/>
          <p:nvPr/>
        </p:nvSpPr>
        <p:spPr>
          <a:xfrm>
            <a:off x="1326675" y="5986313"/>
            <a:ext cx="4352765" cy="285057"/>
          </a:xfrm>
          <a:prstGeom prst="rect">
            <a:avLst/>
          </a:prstGeom>
          <a:noFill/>
        </p:spPr>
        <p:txBody>
          <a:bodyPr wrap="square">
            <a:spAutoFit/>
          </a:bodyPr>
          <a:lstStyle/>
          <a:p>
            <a:r>
              <a:rPr lang="en-IN" sz="1200" dirty="0">
                <a:latin typeface="Segoe UI" panose="020B0502040204020203" pitchFamily="34" charset="0"/>
                <a:cs typeface="Segoe UI" panose="020B0502040204020203" pitchFamily="34" charset="0"/>
              </a:rPr>
              <a:t>Figure: Epochs vs. Loss plot during Generator G is Training.</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C79C881-89BF-4AA3-9196-4A6ADC16E004}"/>
                  </a:ext>
                </a:extLst>
              </p:cNvPr>
              <p:cNvSpPr txBox="1"/>
              <p:nvPr/>
            </p:nvSpPr>
            <p:spPr>
              <a:xfrm>
                <a:off x="6940295" y="5966462"/>
                <a:ext cx="4742698" cy="276999"/>
              </a:xfrm>
              <a:prstGeom prst="rect">
                <a:avLst/>
              </a:prstGeom>
              <a:noFill/>
            </p:spPr>
            <p:txBody>
              <a:bodyPr wrap="square">
                <a:spAutoFit/>
              </a:bodyPr>
              <a:lstStyle/>
              <a:p>
                <a:r>
                  <a:rPr lang="en-IN" sz="1200" dirty="0">
                    <a:latin typeface="Segoe UI" panose="020B0502040204020203" pitchFamily="34" charset="0"/>
                    <a:cs typeface="Segoe UI" panose="020B0502040204020203" pitchFamily="34" charset="0"/>
                  </a:rPr>
                  <a:t>Figure: Epochs vs. Loss plot during Discriminator</a:t>
                </a:r>
                <a14:m>
                  <m:oMath xmlns:m="http://schemas.openxmlformats.org/officeDocument/2006/math">
                    <m:r>
                      <a:rPr lang="de-DE" sz="1200" b="0" i="0" dirty="0" smtClean="0">
                        <a:latin typeface="Cambria Math" panose="02040503050406030204" pitchFamily="18" charset="0"/>
                        <a:cs typeface="Segoe UI" panose="020B0502040204020203" pitchFamily="34" charset="0"/>
                      </a:rPr>
                      <m:t> </m:t>
                    </m:r>
                    <m:sSub>
                      <m:sSubPr>
                        <m:ctrlPr>
                          <a:rPr lang="en-IN" sz="1200" i="1" dirty="0">
                            <a:latin typeface="Cambria Math" panose="02040503050406030204" pitchFamily="18" charset="0"/>
                            <a:cs typeface="Segoe UI" panose="020B0502040204020203" pitchFamily="34" charset="0"/>
                          </a:rPr>
                        </m:ctrlPr>
                      </m:sSubPr>
                      <m:e>
                        <m:r>
                          <a:rPr lang="de-DE" sz="1200" i="1" dirty="0">
                            <a:latin typeface="Cambria Math" panose="02040503050406030204" pitchFamily="18" charset="0"/>
                            <a:cs typeface="Segoe UI" panose="020B0502040204020203" pitchFamily="34" charset="0"/>
                          </a:rPr>
                          <m:t>𝐷</m:t>
                        </m:r>
                      </m:e>
                      <m:sub>
                        <m:r>
                          <a:rPr lang="de-DE" sz="1200" b="0" i="1" dirty="0" smtClean="0">
                            <a:latin typeface="Cambria Math" panose="02040503050406030204" pitchFamily="18" charset="0"/>
                            <a:cs typeface="Segoe UI" panose="020B0502040204020203" pitchFamily="34" charset="0"/>
                          </a:rPr>
                          <m:t>𝑌</m:t>
                        </m:r>
                      </m:sub>
                    </m:sSub>
                    <m:r>
                      <a:rPr lang="de-DE" sz="1200" b="0" i="1" dirty="0" smtClean="0">
                        <a:latin typeface="Cambria Math" panose="02040503050406030204" pitchFamily="18" charset="0"/>
                        <a:cs typeface="Segoe UI" panose="020B0502040204020203" pitchFamily="34" charset="0"/>
                      </a:rPr>
                      <m:t> </m:t>
                    </m:r>
                  </m:oMath>
                </a14:m>
                <a:r>
                  <a:rPr lang="en-IN" sz="1200" dirty="0">
                    <a:latin typeface="Segoe UI" panose="020B0502040204020203" pitchFamily="34" charset="0"/>
                    <a:cs typeface="Segoe UI" panose="020B0502040204020203" pitchFamily="34" charset="0"/>
                  </a:rPr>
                  <a:t>is training.</a:t>
                </a:r>
              </a:p>
            </p:txBody>
          </p:sp>
        </mc:Choice>
        <mc:Fallback xmlns="">
          <p:sp>
            <p:nvSpPr>
              <p:cNvPr id="14" name="TextBox 13">
                <a:extLst>
                  <a:ext uri="{FF2B5EF4-FFF2-40B4-BE49-F238E27FC236}">
                    <a16:creationId xmlns:a16="http://schemas.microsoft.com/office/drawing/2014/main" id="{0C79C881-89BF-4AA3-9196-4A6ADC16E004}"/>
                  </a:ext>
                </a:extLst>
              </p:cNvPr>
              <p:cNvSpPr txBox="1">
                <a:spLocks noRot="1" noChangeAspect="1" noMove="1" noResize="1" noEditPoints="1" noAdjustHandles="1" noChangeArrowheads="1" noChangeShapeType="1" noTextEdit="1"/>
              </p:cNvSpPr>
              <p:nvPr/>
            </p:nvSpPr>
            <p:spPr>
              <a:xfrm>
                <a:off x="6940295" y="5966462"/>
                <a:ext cx="4742698" cy="276999"/>
              </a:xfrm>
              <a:prstGeom prst="rect">
                <a:avLst/>
              </a:prstGeom>
              <a:blipFill>
                <a:blip r:embed="rId4"/>
                <a:stretch>
                  <a:fillRect t="-4444" b="-15556"/>
                </a:stretch>
              </a:blipFill>
            </p:spPr>
            <p:txBody>
              <a:bodyPr/>
              <a:lstStyle/>
              <a:p>
                <a:r>
                  <a:rPr lang="en-IN">
                    <a:noFill/>
                  </a:rPr>
                  <a:t> </a:t>
                </a:r>
              </a:p>
            </p:txBody>
          </p:sp>
        </mc:Fallback>
      </mc:AlternateContent>
    </p:spTree>
    <p:extLst>
      <p:ext uri="{BB962C8B-B14F-4D97-AF65-F5344CB8AC3E}">
        <p14:creationId xmlns:p14="http://schemas.microsoft.com/office/powerpoint/2010/main" val="1073705575"/>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de-DE" dirty="0">
              <a:latin typeface="Segoe UI" panose="020B0502040204020203" pitchFamily="34" charset="0"/>
              <a:cs typeface="Segoe UI" panose="020B0502040204020203" pitchFamily="34" charset="0"/>
            </a:endParaRPr>
          </a:p>
        </p:txBody>
      </p:sp>
      <p:sp>
        <p:nvSpPr>
          <p:cNvPr id="6" name="Text Placeholder 2">
            <a:extLst>
              <a:ext uri="{FF2B5EF4-FFF2-40B4-BE49-F238E27FC236}">
                <a16:creationId xmlns:a16="http://schemas.microsoft.com/office/drawing/2014/main" id="{17FA3100-5A7A-49C1-8CB2-A9A069EDD4F8}"/>
              </a:ext>
            </a:extLst>
          </p:cNvPr>
          <p:cNvSpPr txBox="1">
            <a:spLocks/>
          </p:cNvSpPr>
          <p:nvPr/>
        </p:nvSpPr>
        <p:spPr>
          <a:xfrm>
            <a:off x="509007" y="2346426"/>
            <a:ext cx="11173986" cy="13822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endParaRPr lang="en-IN" sz="1600" dirty="0">
              <a:latin typeface="Segoe UI" panose="020B0502040204020203" pitchFamily="34" charset="0"/>
              <a:ea typeface="Roboto" panose="020B0604020202020204" charset="0"/>
              <a:cs typeface="Segoe UI" panose="020B0502040204020203" pitchFamily="34" charset="0"/>
            </a:endParaRPr>
          </a:p>
        </p:txBody>
      </p:sp>
      <p:pic>
        <p:nvPicPr>
          <p:cNvPr id="4" name="Picture 3" descr="Chart, line chart&#10;&#10;Description automatically generated">
            <a:extLst>
              <a:ext uri="{FF2B5EF4-FFF2-40B4-BE49-F238E27FC236}">
                <a16:creationId xmlns:a16="http://schemas.microsoft.com/office/drawing/2014/main" id="{8B469C34-C116-45E2-9DBE-BBD1F7670F45}"/>
              </a:ext>
            </a:extLst>
          </p:cNvPr>
          <p:cNvPicPr>
            <a:picLocks noChangeAspect="1"/>
          </p:cNvPicPr>
          <p:nvPr/>
        </p:nvPicPr>
        <p:blipFill>
          <a:blip r:embed="rId2"/>
          <a:stretch>
            <a:fillRect/>
          </a:stretch>
        </p:blipFill>
        <p:spPr>
          <a:xfrm>
            <a:off x="6196270" y="1372234"/>
            <a:ext cx="5852172" cy="4389129"/>
          </a:xfrm>
          <a:prstGeom prst="rect">
            <a:avLst/>
          </a:prstGeom>
        </p:spPr>
      </p:pic>
      <p:pic>
        <p:nvPicPr>
          <p:cNvPr id="9" name="Picture 8" descr="Chart, line chart&#10;&#10;Description automatically generated">
            <a:extLst>
              <a:ext uri="{FF2B5EF4-FFF2-40B4-BE49-F238E27FC236}">
                <a16:creationId xmlns:a16="http://schemas.microsoft.com/office/drawing/2014/main" id="{1A566B1B-6C6C-4F48-8CF9-D375E9D36030}"/>
              </a:ext>
            </a:extLst>
          </p:cNvPr>
          <p:cNvPicPr>
            <a:picLocks noChangeAspect="1"/>
          </p:cNvPicPr>
          <p:nvPr/>
        </p:nvPicPr>
        <p:blipFill>
          <a:blip r:embed="rId3"/>
          <a:stretch>
            <a:fillRect/>
          </a:stretch>
        </p:blipFill>
        <p:spPr>
          <a:xfrm>
            <a:off x="344098" y="1372235"/>
            <a:ext cx="5852172" cy="4389129"/>
          </a:xfrm>
          <a:prstGeom prst="rect">
            <a:avLst/>
          </a:prstGeom>
        </p:spPr>
      </p:pic>
      <p:sp>
        <p:nvSpPr>
          <p:cNvPr id="11" name="TextBox 10">
            <a:extLst>
              <a:ext uri="{FF2B5EF4-FFF2-40B4-BE49-F238E27FC236}">
                <a16:creationId xmlns:a16="http://schemas.microsoft.com/office/drawing/2014/main" id="{DD9ED787-E312-4B3B-A93B-6ED81C631D22}"/>
              </a:ext>
            </a:extLst>
          </p:cNvPr>
          <p:cNvSpPr txBox="1"/>
          <p:nvPr/>
        </p:nvSpPr>
        <p:spPr>
          <a:xfrm>
            <a:off x="1326675" y="5986313"/>
            <a:ext cx="4352765" cy="285057"/>
          </a:xfrm>
          <a:prstGeom prst="rect">
            <a:avLst/>
          </a:prstGeom>
          <a:noFill/>
        </p:spPr>
        <p:txBody>
          <a:bodyPr wrap="square">
            <a:spAutoFit/>
          </a:bodyPr>
          <a:lstStyle/>
          <a:p>
            <a:r>
              <a:rPr lang="en-IN" sz="1200" dirty="0">
                <a:latin typeface="Segoe UI" panose="020B0502040204020203" pitchFamily="34" charset="0"/>
                <a:cs typeface="Segoe UI" panose="020B0502040204020203" pitchFamily="34" charset="0"/>
              </a:rPr>
              <a:t>Figure: Epochs vs. Loss plot during Generator F is Training.</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865C56-F15D-4602-804A-753BE8E65C5F}"/>
                  </a:ext>
                </a:extLst>
              </p:cNvPr>
              <p:cNvSpPr txBox="1"/>
              <p:nvPr/>
            </p:nvSpPr>
            <p:spPr>
              <a:xfrm>
                <a:off x="6940295" y="5966462"/>
                <a:ext cx="4742698" cy="276999"/>
              </a:xfrm>
              <a:prstGeom prst="rect">
                <a:avLst/>
              </a:prstGeom>
              <a:noFill/>
            </p:spPr>
            <p:txBody>
              <a:bodyPr wrap="square">
                <a:spAutoFit/>
              </a:bodyPr>
              <a:lstStyle/>
              <a:p>
                <a:r>
                  <a:rPr lang="en-IN" sz="1200" dirty="0">
                    <a:latin typeface="Segoe UI" panose="020B0502040204020203" pitchFamily="34" charset="0"/>
                    <a:cs typeface="Segoe UI" panose="020B0502040204020203" pitchFamily="34" charset="0"/>
                  </a:rPr>
                  <a:t>Figure: Epochs vs. Loss plot during Discriminator </a:t>
                </a:r>
                <a14:m>
                  <m:oMath xmlns:m="http://schemas.openxmlformats.org/officeDocument/2006/math">
                    <m:sSub>
                      <m:sSubPr>
                        <m:ctrlPr>
                          <a:rPr lang="en-IN" sz="1200" i="1" dirty="0" smtClean="0">
                            <a:latin typeface="Cambria Math" panose="02040503050406030204" pitchFamily="18" charset="0"/>
                            <a:cs typeface="Segoe UI" panose="020B0502040204020203" pitchFamily="34" charset="0"/>
                          </a:rPr>
                        </m:ctrlPr>
                      </m:sSubPr>
                      <m:e>
                        <m:r>
                          <a:rPr lang="de-DE" sz="1200" b="0" i="1" dirty="0" smtClean="0">
                            <a:latin typeface="Cambria Math" panose="02040503050406030204" pitchFamily="18" charset="0"/>
                            <a:cs typeface="Segoe UI" panose="020B0502040204020203" pitchFamily="34" charset="0"/>
                          </a:rPr>
                          <m:t>𝐷</m:t>
                        </m:r>
                      </m:e>
                      <m:sub>
                        <m:r>
                          <a:rPr lang="de-DE" sz="1200" b="0" i="1" dirty="0" smtClean="0">
                            <a:latin typeface="Cambria Math" panose="02040503050406030204" pitchFamily="18" charset="0"/>
                            <a:cs typeface="Segoe UI" panose="020B0502040204020203" pitchFamily="34" charset="0"/>
                          </a:rPr>
                          <m:t>𝑋</m:t>
                        </m:r>
                      </m:sub>
                    </m:sSub>
                  </m:oMath>
                </a14:m>
                <a:r>
                  <a:rPr lang="en-IN" sz="1200" dirty="0">
                    <a:latin typeface="Segoe UI" panose="020B0502040204020203" pitchFamily="34" charset="0"/>
                    <a:cs typeface="Segoe UI" panose="020B0502040204020203" pitchFamily="34" charset="0"/>
                  </a:rPr>
                  <a:t> is training.</a:t>
                </a:r>
              </a:p>
            </p:txBody>
          </p:sp>
        </mc:Choice>
        <mc:Fallback xmlns="">
          <p:sp>
            <p:nvSpPr>
              <p:cNvPr id="12" name="TextBox 11">
                <a:extLst>
                  <a:ext uri="{FF2B5EF4-FFF2-40B4-BE49-F238E27FC236}">
                    <a16:creationId xmlns:a16="http://schemas.microsoft.com/office/drawing/2014/main" id="{CA865C56-F15D-4602-804A-753BE8E65C5F}"/>
                  </a:ext>
                </a:extLst>
              </p:cNvPr>
              <p:cNvSpPr txBox="1">
                <a:spLocks noRot="1" noChangeAspect="1" noMove="1" noResize="1" noEditPoints="1" noAdjustHandles="1" noChangeArrowheads="1" noChangeShapeType="1" noTextEdit="1"/>
              </p:cNvSpPr>
              <p:nvPr/>
            </p:nvSpPr>
            <p:spPr>
              <a:xfrm>
                <a:off x="6940295" y="5966462"/>
                <a:ext cx="4742698" cy="276999"/>
              </a:xfrm>
              <a:prstGeom prst="rect">
                <a:avLst/>
              </a:prstGeom>
              <a:blipFill>
                <a:blip r:embed="rId4"/>
                <a:stretch>
                  <a:fillRect t="-4444" b="-15556"/>
                </a:stretch>
              </a:blipFill>
            </p:spPr>
            <p:txBody>
              <a:bodyPr/>
              <a:lstStyle/>
              <a:p>
                <a:r>
                  <a:rPr lang="en-IN">
                    <a:noFill/>
                  </a:rPr>
                  <a:t> </a:t>
                </a:r>
              </a:p>
            </p:txBody>
          </p:sp>
        </mc:Fallback>
      </mc:AlternateContent>
      <p:sp>
        <p:nvSpPr>
          <p:cNvPr id="17" name="Text Placeholder 2">
            <a:extLst>
              <a:ext uri="{FF2B5EF4-FFF2-40B4-BE49-F238E27FC236}">
                <a16:creationId xmlns:a16="http://schemas.microsoft.com/office/drawing/2014/main" id="{66BD7E8B-BE94-4CB4-BFCE-075751A495EA}"/>
              </a:ext>
            </a:extLst>
          </p:cNvPr>
          <p:cNvSpPr txBox="1">
            <a:spLocks/>
          </p:cNvSpPr>
          <p:nvPr/>
        </p:nvSpPr>
        <p:spPr>
          <a:xfrm>
            <a:off x="298806" y="908050"/>
            <a:ext cx="11807825" cy="928370"/>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dirty="0">
                <a:latin typeface="Segoe UI" panose="020B0502040204020203" pitchFamily="34" charset="0"/>
                <a:cs typeface="Segoe UI" panose="020B0502040204020203" pitchFamily="34" charset="0"/>
              </a:rPr>
              <a:t>Generator F and Discriminator D</a:t>
            </a:r>
            <a:r>
              <a:rPr lang="en-IN" baseline="-25000" dirty="0">
                <a:latin typeface="Segoe UI" panose="020B0502040204020203" pitchFamily="34" charset="0"/>
                <a:cs typeface="Segoe UI" panose="020B0502040204020203" pitchFamily="34" charset="0"/>
              </a:rPr>
              <a:t>X</a:t>
            </a:r>
            <a:r>
              <a:rPr lang="en-IN" dirty="0">
                <a:latin typeface="Segoe UI" panose="020B0502040204020203" pitchFamily="34" charset="0"/>
                <a:cs typeface="Segoe UI" panose="020B0502040204020203" pitchFamily="34" charset="0"/>
              </a:rPr>
              <a:t> Training Curves</a:t>
            </a:r>
            <a:r>
              <a:rPr lang="en-IN" baseline="-25000" dirty="0">
                <a:latin typeface="Segoe UI" panose="020B0502040204020203" pitchFamily="34" charset="0"/>
                <a:cs typeface="Segoe UI" panose="020B0502040204020203" pitchFamily="34" charset="0"/>
              </a:rPr>
              <a:t> </a:t>
            </a:r>
            <a:endParaRPr lang="en-IN"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7917978"/>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C497D-48E1-4429-95E2-E2042F613520}"/>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31" name="Textplatzhalter 6">
            <a:extLst>
              <a:ext uri="{FF2B5EF4-FFF2-40B4-BE49-F238E27FC236}">
                <a16:creationId xmlns:a16="http://schemas.microsoft.com/office/drawing/2014/main" id="{F7CD88C0-7D6A-4444-974D-B00E14F0CEA8}"/>
              </a:ext>
            </a:extLst>
          </p:cNvPr>
          <p:cNvSpPr txBox="1">
            <a:spLocks/>
          </p:cNvSpPr>
          <p:nvPr/>
        </p:nvSpPr>
        <p:spPr>
          <a:xfrm>
            <a:off x="154782" y="1008513"/>
            <a:ext cx="7620000"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IN" dirty="0">
              <a:latin typeface="Segoe UI" panose="020B0502040204020203" pitchFamily="34" charset="0"/>
              <a:ea typeface="Roboto" panose="020B0604020202020204" charset="0"/>
              <a:cs typeface="Segoe UI" panose="020B0502040204020203" pitchFamily="34" charset="0"/>
            </a:endParaRPr>
          </a:p>
        </p:txBody>
      </p:sp>
      <p:sp>
        <p:nvSpPr>
          <p:cNvPr id="4" name="Textplatzhalter 6">
            <a:extLst>
              <a:ext uri="{FF2B5EF4-FFF2-40B4-BE49-F238E27FC236}">
                <a16:creationId xmlns:a16="http://schemas.microsoft.com/office/drawing/2014/main" id="{231B9F13-1F26-4AB2-8289-B7C03EA1DC17}"/>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Examples of Synthetic Images</a:t>
            </a:r>
          </a:p>
        </p:txBody>
      </p:sp>
      <p:pic>
        <p:nvPicPr>
          <p:cNvPr id="5" name="Picture 4" descr="Diagram&#10;&#10;Description automatically generated">
            <a:extLst>
              <a:ext uri="{FF2B5EF4-FFF2-40B4-BE49-F238E27FC236}">
                <a16:creationId xmlns:a16="http://schemas.microsoft.com/office/drawing/2014/main" id="{10C9FD0C-4769-424E-A530-5522834C9AF9}"/>
              </a:ext>
            </a:extLst>
          </p:cNvPr>
          <p:cNvPicPr>
            <a:picLocks noChangeAspect="1"/>
          </p:cNvPicPr>
          <p:nvPr/>
        </p:nvPicPr>
        <p:blipFill>
          <a:blip r:embed="rId2"/>
          <a:stretch>
            <a:fillRect/>
          </a:stretch>
        </p:blipFill>
        <p:spPr>
          <a:xfrm>
            <a:off x="8400728" y="1584909"/>
            <a:ext cx="2800672" cy="3960000"/>
          </a:xfrm>
          <a:prstGeom prst="rect">
            <a:avLst/>
          </a:prstGeom>
          <a:ln w="6350">
            <a:solidFill>
              <a:schemeClr val="tx1"/>
            </a:solidFill>
          </a:ln>
        </p:spPr>
      </p:pic>
      <p:pic>
        <p:nvPicPr>
          <p:cNvPr id="7" name="Picture 6" descr="Diagram&#10;&#10;Description automatically generated">
            <a:extLst>
              <a:ext uri="{FF2B5EF4-FFF2-40B4-BE49-F238E27FC236}">
                <a16:creationId xmlns:a16="http://schemas.microsoft.com/office/drawing/2014/main" id="{A0CD87B4-0CD3-4A9D-92A5-E20320065F47}"/>
              </a:ext>
            </a:extLst>
          </p:cNvPr>
          <p:cNvPicPr>
            <a:picLocks noChangeAspect="1"/>
          </p:cNvPicPr>
          <p:nvPr/>
        </p:nvPicPr>
        <p:blipFill>
          <a:blip r:embed="rId3"/>
          <a:stretch>
            <a:fillRect/>
          </a:stretch>
        </p:blipFill>
        <p:spPr>
          <a:xfrm>
            <a:off x="4782418" y="1584909"/>
            <a:ext cx="2800673" cy="3960000"/>
          </a:xfrm>
          <a:prstGeom prst="rect">
            <a:avLst/>
          </a:prstGeom>
          <a:ln w="6350">
            <a:solidFill>
              <a:schemeClr val="tx1"/>
            </a:solidFill>
          </a:ln>
        </p:spPr>
      </p:pic>
      <p:sp>
        <p:nvSpPr>
          <p:cNvPr id="8" name="TextBox 7">
            <a:extLst>
              <a:ext uri="{FF2B5EF4-FFF2-40B4-BE49-F238E27FC236}">
                <a16:creationId xmlns:a16="http://schemas.microsoft.com/office/drawing/2014/main" id="{965A1388-47B3-46EC-BB28-06CE2F07D8B9}"/>
              </a:ext>
            </a:extLst>
          </p:cNvPr>
          <p:cNvSpPr txBox="1"/>
          <p:nvPr/>
        </p:nvSpPr>
        <p:spPr>
          <a:xfrm>
            <a:off x="3437694" y="6224934"/>
            <a:ext cx="6301839" cy="276999"/>
          </a:xfrm>
          <a:prstGeom prst="rect">
            <a:avLst/>
          </a:prstGeom>
          <a:noFill/>
        </p:spPr>
        <p:txBody>
          <a:bodyPr wrap="square">
            <a:spAutoFit/>
          </a:bodyPr>
          <a:lstStyle/>
          <a:p>
            <a:r>
              <a:rPr lang="en-GB" sz="1200" b="0" u="none" strike="noStrike" baseline="0" dirty="0">
                <a:latin typeface="Segoe UI" panose="020B0502040204020203" pitchFamily="34" charset="0"/>
                <a:cs typeface="Segoe UI" panose="020B0502040204020203" pitchFamily="34" charset="0"/>
              </a:rPr>
              <a:t>Figure: </a:t>
            </a:r>
            <a:r>
              <a:rPr lang="en-IN" sz="1200" dirty="0">
                <a:latin typeface="Segoe UI" panose="020B0502040204020203" pitchFamily="34" charset="0"/>
                <a:ea typeface="Roboto" panose="020B0604020202020204" charset="0"/>
                <a:cs typeface="Segoe UI" panose="020B0502040204020203" pitchFamily="34" charset="0"/>
              </a:rPr>
              <a:t>Examples of synthetic images of class </a:t>
            </a:r>
            <a:r>
              <a:rPr lang="en-IN" sz="1200" dirty="0" err="1">
                <a:latin typeface="Segoe UI" panose="020B0502040204020203" pitchFamily="34" charset="0"/>
                <a:ea typeface="Roboto" panose="020B0604020202020204" charset="0"/>
                <a:cs typeface="Segoe UI" panose="020B0502040204020203" pitchFamily="34" charset="0"/>
              </a:rPr>
              <a:t>Bein</a:t>
            </a:r>
            <a:r>
              <a:rPr lang="en-IN" sz="1200" dirty="0">
                <a:latin typeface="Segoe UI" panose="020B0502040204020203" pitchFamily="34" charset="0"/>
                <a:ea typeface="Roboto" panose="020B0604020202020204" charset="0"/>
                <a:cs typeface="Segoe UI" panose="020B0502040204020203" pitchFamily="34" charset="0"/>
              </a:rPr>
              <a:t>, Hand and Arm respectively.</a:t>
            </a:r>
          </a:p>
        </p:txBody>
      </p:sp>
      <p:sp>
        <p:nvSpPr>
          <p:cNvPr id="10" name="TextBox 9">
            <a:extLst>
              <a:ext uri="{FF2B5EF4-FFF2-40B4-BE49-F238E27FC236}">
                <a16:creationId xmlns:a16="http://schemas.microsoft.com/office/drawing/2014/main" id="{887EE887-6198-4E1B-8E58-B8DFC7287BA8}"/>
              </a:ext>
            </a:extLst>
          </p:cNvPr>
          <p:cNvSpPr txBox="1"/>
          <p:nvPr/>
        </p:nvSpPr>
        <p:spPr>
          <a:xfrm>
            <a:off x="1669546" y="5691971"/>
            <a:ext cx="2146303" cy="338554"/>
          </a:xfrm>
          <a:prstGeom prst="rect">
            <a:avLst/>
          </a:prstGeom>
          <a:noFill/>
        </p:spPr>
        <p:txBody>
          <a:bodyPr wrap="square">
            <a:spAutoFit/>
          </a:bodyPr>
          <a:lstStyle/>
          <a:p>
            <a:r>
              <a:rPr lang="en-IN" sz="1600" b="1" i="1" dirty="0">
                <a:latin typeface="Segoe UI" panose="020B0502040204020203" pitchFamily="34" charset="0"/>
                <a:cs typeface="Segoe UI" panose="020B0502040204020203" pitchFamily="34" charset="0"/>
              </a:rPr>
              <a:t>DE_LY_Bein_2019-01</a:t>
            </a:r>
          </a:p>
        </p:txBody>
      </p:sp>
      <p:sp>
        <p:nvSpPr>
          <p:cNvPr id="12" name="TextBox 11">
            <a:extLst>
              <a:ext uri="{FF2B5EF4-FFF2-40B4-BE49-F238E27FC236}">
                <a16:creationId xmlns:a16="http://schemas.microsoft.com/office/drawing/2014/main" id="{8EBE85E2-D35F-4F9C-A0B9-CE03D5AA0870}"/>
              </a:ext>
            </a:extLst>
          </p:cNvPr>
          <p:cNvSpPr txBox="1"/>
          <p:nvPr/>
        </p:nvSpPr>
        <p:spPr>
          <a:xfrm>
            <a:off x="5169575" y="5669338"/>
            <a:ext cx="2269945" cy="338554"/>
          </a:xfrm>
          <a:prstGeom prst="rect">
            <a:avLst/>
          </a:prstGeom>
          <a:noFill/>
        </p:spPr>
        <p:txBody>
          <a:bodyPr wrap="square">
            <a:spAutoFit/>
          </a:bodyPr>
          <a:lstStyle/>
          <a:p>
            <a:r>
              <a:rPr lang="en-IN" sz="1600" b="1" i="1" dirty="0">
                <a:latin typeface="Segoe UI" panose="020B0502040204020203" pitchFamily="34" charset="0"/>
                <a:cs typeface="Segoe UI" panose="020B0502040204020203" pitchFamily="34" charset="0"/>
              </a:rPr>
              <a:t>DE_LY_Hand_2020-01</a:t>
            </a:r>
          </a:p>
        </p:txBody>
      </p:sp>
      <p:sp>
        <p:nvSpPr>
          <p:cNvPr id="14" name="TextBox 13">
            <a:extLst>
              <a:ext uri="{FF2B5EF4-FFF2-40B4-BE49-F238E27FC236}">
                <a16:creationId xmlns:a16="http://schemas.microsoft.com/office/drawing/2014/main" id="{25A1115B-98A0-41DA-848F-A9E3162C94DE}"/>
              </a:ext>
            </a:extLst>
          </p:cNvPr>
          <p:cNvSpPr txBox="1"/>
          <p:nvPr/>
        </p:nvSpPr>
        <p:spPr>
          <a:xfrm>
            <a:off x="8793245" y="5661194"/>
            <a:ext cx="2443583" cy="338554"/>
          </a:xfrm>
          <a:prstGeom prst="rect">
            <a:avLst/>
          </a:prstGeom>
          <a:noFill/>
        </p:spPr>
        <p:txBody>
          <a:bodyPr wrap="square">
            <a:spAutoFit/>
          </a:bodyPr>
          <a:lstStyle/>
          <a:p>
            <a:r>
              <a:rPr lang="en-IN" sz="1600" b="1" i="1" dirty="0">
                <a:latin typeface="Segoe UI" panose="020B0502040204020203" pitchFamily="34" charset="0"/>
                <a:cs typeface="Segoe UI" panose="020B0502040204020203" pitchFamily="34" charset="0"/>
              </a:rPr>
              <a:t>DE_LY_Arm_2020-01</a:t>
            </a:r>
          </a:p>
        </p:txBody>
      </p:sp>
      <p:pic>
        <p:nvPicPr>
          <p:cNvPr id="6" name="Picture 5">
            <a:extLst>
              <a:ext uri="{FF2B5EF4-FFF2-40B4-BE49-F238E27FC236}">
                <a16:creationId xmlns:a16="http://schemas.microsoft.com/office/drawing/2014/main" id="{C360CCFF-A0AB-49DC-A9AF-828520BAFE96}"/>
              </a:ext>
            </a:extLst>
          </p:cNvPr>
          <p:cNvPicPr>
            <a:picLocks noChangeAspect="1"/>
          </p:cNvPicPr>
          <p:nvPr/>
        </p:nvPicPr>
        <p:blipFill>
          <a:blip r:embed="rId4"/>
          <a:stretch>
            <a:fillRect/>
          </a:stretch>
        </p:blipFill>
        <p:spPr>
          <a:xfrm>
            <a:off x="1273678" y="1584909"/>
            <a:ext cx="2858152" cy="3960000"/>
          </a:xfrm>
          <a:prstGeom prst="rect">
            <a:avLst/>
          </a:prstGeom>
          <a:ln w="6350">
            <a:solidFill>
              <a:schemeClr val="tx1"/>
            </a:solidFill>
          </a:ln>
        </p:spPr>
      </p:pic>
    </p:spTree>
    <p:extLst>
      <p:ext uri="{BB962C8B-B14F-4D97-AF65-F5344CB8AC3E}">
        <p14:creationId xmlns:p14="http://schemas.microsoft.com/office/powerpoint/2010/main" val="660689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C497D-48E1-4429-95E2-E2042F613520}"/>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31" name="Textplatzhalter 6">
            <a:extLst>
              <a:ext uri="{FF2B5EF4-FFF2-40B4-BE49-F238E27FC236}">
                <a16:creationId xmlns:a16="http://schemas.microsoft.com/office/drawing/2014/main" id="{F7CD88C0-7D6A-4444-974D-B00E14F0CEA8}"/>
              </a:ext>
            </a:extLst>
          </p:cNvPr>
          <p:cNvSpPr txBox="1">
            <a:spLocks/>
          </p:cNvSpPr>
          <p:nvPr/>
        </p:nvSpPr>
        <p:spPr>
          <a:xfrm>
            <a:off x="154782" y="1008513"/>
            <a:ext cx="7620000"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IN" dirty="0">
              <a:latin typeface="Segoe UI" panose="020B0502040204020203" pitchFamily="34" charset="0"/>
              <a:ea typeface="Roboto" panose="020B0604020202020204" charset="0"/>
              <a:cs typeface="Segoe UI" panose="020B0502040204020203" pitchFamily="34" charset="0"/>
            </a:endParaRPr>
          </a:p>
        </p:txBody>
      </p:sp>
      <p:sp>
        <p:nvSpPr>
          <p:cNvPr id="4" name="Textplatzhalter 6">
            <a:extLst>
              <a:ext uri="{FF2B5EF4-FFF2-40B4-BE49-F238E27FC236}">
                <a16:creationId xmlns:a16="http://schemas.microsoft.com/office/drawing/2014/main" id="{22A084E1-3FC4-44F8-9256-CAE8BBDF7F7C}"/>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Examples of Real Images</a:t>
            </a:r>
          </a:p>
        </p:txBody>
      </p:sp>
      <p:pic>
        <p:nvPicPr>
          <p:cNvPr id="13" name="Picture 12" descr="Diagram, engineering drawing&#10;&#10;Description automatically generated">
            <a:extLst>
              <a:ext uri="{FF2B5EF4-FFF2-40B4-BE49-F238E27FC236}">
                <a16:creationId xmlns:a16="http://schemas.microsoft.com/office/drawing/2014/main" id="{55DA74B2-7BA6-420E-B573-F70FF3BFCD2F}"/>
              </a:ext>
            </a:extLst>
          </p:cNvPr>
          <p:cNvPicPr>
            <a:picLocks noChangeAspect="1"/>
          </p:cNvPicPr>
          <p:nvPr/>
        </p:nvPicPr>
        <p:blipFill>
          <a:blip r:embed="rId2"/>
          <a:stretch>
            <a:fillRect/>
          </a:stretch>
        </p:blipFill>
        <p:spPr>
          <a:xfrm>
            <a:off x="7941000" y="1581887"/>
            <a:ext cx="2826468" cy="3960000"/>
          </a:xfrm>
          <a:prstGeom prst="rect">
            <a:avLst/>
          </a:prstGeom>
          <a:ln w="9525">
            <a:solidFill>
              <a:schemeClr val="tx1"/>
            </a:solidFill>
          </a:ln>
        </p:spPr>
      </p:pic>
      <p:sp>
        <p:nvSpPr>
          <p:cNvPr id="10" name="TextBox 9">
            <a:extLst>
              <a:ext uri="{FF2B5EF4-FFF2-40B4-BE49-F238E27FC236}">
                <a16:creationId xmlns:a16="http://schemas.microsoft.com/office/drawing/2014/main" id="{EDBA6FC3-7CCE-4BC8-A2F8-81343D682B92}"/>
              </a:ext>
            </a:extLst>
          </p:cNvPr>
          <p:cNvSpPr txBox="1"/>
          <p:nvPr/>
        </p:nvSpPr>
        <p:spPr>
          <a:xfrm>
            <a:off x="3476536" y="6212626"/>
            <a:ext cx="6158530" cy="276999"/>
          </a:xfrm>
          <a:prstGeom prst="rect">
            <a:avLst/>
          </a:prstGeom>
          <a:noFill/>
        </p:spPr>
        <p:txBody>
          <a:bodyPr wrap="square">
            <a:spAutoFit/>
          </a:bodyPr>
          <a:lstStyle/>
          <a:p>
            <a:r>
              <a:rPr lang="en-GB" sz="1200" b="0" u="none" strike="noStrike" baseline="0" dirty="0">
                <a:latin typeface="Segoe UI" panose="020B0502040204020203" pitchFamily="34" charset="0"/>
                <a:cs typeface="Segoe UI" panose="020B0502040204020203" pitchFamily="34" charset="0"/>
              </a:rPr>
              <a:t>Figure: </a:t>
            </a:r>
            <a:r>
              <a:rPr lang="en-IN" sz="1200" dirty="0">
                <a:latin typeface="Segoe UI" panose="020B0502040204020203" pitchFamily="34" charset="0"/>
                <a:ea typeface="Roboto" panose="020B0604020202020204" charset="0"/>
                <a:cs typeface="Segoe UI" panose="020B0502040204020203" pitchFamily="34" charset="0"/>
              </a:rPr>
              <a:t>Examples of real images of class </a:t>
            </a:r>
            <a:r>
              <a:rPr lang="en-IN" sz="1200" dirty="0" err="1">
                <a:latin typeface="Segoe UI" panose="020B0502040204020203" pitchFamily="34" charset="0"/>
                <a:ea typeface="Roboto" panose="020B0604020202020204" charset="0"/>
                <a:cs typeface="Segoe UI" panose="020B0502040204020203" pitchFamily="34" charset="0"/>
              </a:rPr>
              <a:t>Bein</a:t>
            </a:r>
            <a:r>
              <a:rPr lang="en-IN" sz="1200" dirty="0">
                <a:latin typeface="Segoe UI" panose="020B0502040204020203" pitchFamily="34" charset="0"/>
                <a:ea typeface="Roboto" panose="020B0604020202020204" charset="0"/>
                <a:cs typeface="Segoe UI" panose="020B0502040204020203" pitchFamily="34" charset="0"/>
              </a:rPr>
              <a:t>, Hand and Arm respectively.</a:t>
            </a:r>
          </a:p>
        </p:txBody>
      </p:sp>
      <p:pic>
        <p:nvPicPr>
          <p:cNvPr id="15" name="Picture 14" descr="Diagram, schematic&#10;&#10;Description automatically generated">
            <a:extLst>
              <a:ext uri="{FF2B5EF4-FFF2-40B4-BE49-F238E27FC236}">
                <a16:creationId xmlns:a16="http://schemas.microsoft.com/office/drawing/2014/main" id="{ED99161E-5501-4EBE-850D-8480FD07CF82}"/>
              </a:ext>
            </a:extLst>
          </p:cNvPr>
          <p:cNvPicPr>
            <a:picLocks noChangeAspect="1"/>
          </p:cNvPicPr>
          <p:nvPr/>
        </p:nvPicPr>
        <p:blipFill>
          <a:blip r:embed="rId3"/>
          <a:stretch>
            <a:fillRect/>
          </a:stretch>
        </p:blipFill>
        <p:spPr>
          <a:xfrm>
            <a:off x="1107128" y="1616478"/>
            <a:ext cx="2826468" cy="3960000"/>
          </a:xfrm>
          <a:prstGeom prst="rect">
            <a:avLst/>
          </a:prstGeom>
          <a:ln w="9525">
            <a:solidFill>
              <a:schemeClr val="tx1"/>
            </a:solidFill>
          </a:ln>
        </p:spPr>
      </p:pic>
      <p:pic>
        <p:nvPicPr>
          <p:cNvPr id="16" name="Picture 15">
            <a:extLst>
              <a:ext uri="{FF2B5EF4-FFF2-40B4-BE49-F238E27FC236}">
                <a16:creationId xmlns:a16="http://schemas.microsoft.com/office/drawing/2014/main" id="{51BF265B-E89F-4D2A-8579-E216B8EB5B22}"/>
              </a:ext>
            </a:extLst>
          </p:cNvPr>
          <p:cNvPicPr>
            <a:picLocks noChangeAspect="1"/>
          </p:cNvPicPr>
          <p:nvPr/>
        </p:nvPicPr>
        <p:blipFill>
          <a:blip r:embed="rId4"/>
          <a:stretch>
            <a:fillRect/>
          </a:stretch>
        </p:blipFill>
        <p:spPr>
          <a:xfrm>
            <a:off x="4531716" y="1590718"/>
            <a:ext cx="2826469" cy="3960000"/>
          </a:xfrm>
          <a:prstGeom prst="rect">
            <a:avLst/>
          </a:prstGeom>
          <a:ln w="9525">
            <a:solidFill>
              <a:schemeClr val="tx1"/>
            </a:solidFill>
          </a:ln>
        </p:spPr>
      </p:pic>
      <p:sp>
        <p:nvSpPr>
          <p:cNvPr id="17" name="TextBox 16">
            <a:extLst>
              <a:ext uri="{FF2B5EF4-FFF2-40B4-BE49-F238E27FC236}">
                <a16:creationId xmlns:a16="http://schemas.microsoft.com/office/drawing/2014/main" id="{9A914731-B3E2-4C7E-8850-ECFC6CBFCAE3}"/>
              </a:ext>
            </a:extLst>
          </p:cNvPr>
          <p:cNvSpPr txBox="1"/>
          <p:nvPr/>
        </p:nvSpPr>
        <p:spPr>
          <a:xfrm>
            <a:off x="4873045" y="5744016"/>
            <a:ext cx="2269712" cy="338554"/>
          </a:xfrm>
          <a:prstGeom prst="rect">
            <a:avLst/>
          </a:prstGeom>
          <a:noFill/>
        </p:spPr>
        <p:txBody>
          <a:bodyPr wrap="square">
            <a:spAutoFit/>
          </a:bodyPr>
          <a:lstStyle/>
          <a:p>
            <a:r>
              <a:rPr lang="en-IN" sz="1600" b="1" i="1" dirty="0">
                <a:latin typeface="Segoe UI" panose="020B0502040204020203" pitchFamily="34" charset="0"/>
                <a:cs typeface="Segoe UI" panose="020B0502040204020203" pitchFamily="34" charset="0"/>
              </a:rPr>
              <a:t>DE_LY_Hand_2020-01</a:t>
            </a:r>
          </a:p>
        </p:txBody>
      </p:sp>
      <p:sp>
        <p:nvSpPr>
          <p:cNvPr id="18" name="TextBox 17">
            <a:extLst>
              <a:ext uri="{FF2B5EF4-FFF2-40B4-BE49-F238E27FC236}">
                <a16:creationId xmlns:a16="http://schemas.microsoft.com/office/drawing/2014/main" id="{64CFB3AF-C44E-492B-8AF2-0E0FD218ED57}"/>
              </a:ext>
            </a:extLst>
          </p:cNvPr>
          <p:cNvSpPr txBox="1"/>
          <p:nvPr/>
        </p:nvSpPr>
        <p:spPr>
          <a:xfrm>
            <a:off x="8398594" y="5705374"/>
            <a:ext cx="2368874" cy="338554"/>
          </a:xfrm>
          <a:prstGeom prst="rect">
            <a:avLst/>
          </a:prstGeom>
          <a:noFill/>
        </p:spPr>
        <p:txBody>
          <a:bodyPr wrap="square">
            <a:spAutoFit/>
          </a:bodyPr>
          <a:lstStyle/>
          <a:p>
            <a:r>
              <a:rPr lang="en-IN" sz="1600" b="1" i="1" dirty="0">
                <a:latin typeface="Segoe UI" panose="020B0502040204020203" pitchFamily="34" charset="0"/>
                <a:cs typeface="Segoe UI" panose="020B0502040204020203" pitchFamily="34" charset="0"/>
              </a:rPr>
              <a:t>DE_LY_Arm_2020-01</a:t>
            </a:r>
          </a:p>
        </p:txBody>
      </p:sp>
      <p:sp>
        <p:nvSpPr>
          <p:cNvPr id="19" name="TextBox 18">
            <a:extLst>
              <a:ext uri="{FF2B5EF4-FFF2-40B4-BE49-F238E27FC236}">
                <a16:creationId xmlns:a16="http://schemas.microsoft.com/office/drawing/2014/main" id="{A4C81FCE-E15F-4B5C-96F0-A1E32E605CC8}"/>
              </a:ext>
            </a:extLst>
          </p:cNvPr>
          <p:cNvSpPr txBox="1"/>
          <p:nvPr/>
        </p:nvSpPr>
        <p:spPr>
          <a:xfrm>
            <a:off x="1424532" y="5712395"/>
            <a:ext cx="2296951" cy="338554"/>
          </a:xfrm>
          <a:prstGeom prst="rect">
            <a:avLst/>
          </a:prstGeom>
          <a:noFill/>
        </p:spPr>
        <p:txBody>
          <a:bodyPr wrap="square">
            <a:spAutoFit/>
          </a:bodyPr>
          <a:lstStyle/>
          <a:p>
            <a:r>
              <a:rPr lang="en-IN" sz="1600" b="1" i="1" dirty="0">
                <a:latin typeface="Segoe UI" panose="020B0502040204020203" pitchFamily="34" charset="0"/>
                <a:cs typeface="Segoe UI" panose="020B0502040204020203" pitchFamily="34" charset="0"/>
              </a:rPr>
              <a:t>DE_LY_Bein_2019-01</a:t>
            </a:r>
          </a:p>
        </p:txBody>
      </p:sp>
    </p:spTree>
    <p:extLst>
      <p:ext uri="{BB962C8B-B14F-4D97-AF65-F5344CB8AC3E}">
        <p14:creationId xmlns:p14="http://schemas.microsoft.com/office/powerpoint/2010/main" val="2149822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C497D-48E1-4429-95E2-E2042F613520}"/>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31" name="Textplatzhalter 6">
            <a:extLst>
              <a:ext uri="{FF2B5EF4-FFF2-40B4-BE49-F238E27FC236}">
                <a16:creationId xmlns:a16="http://schemas.microsoft.com/office/drawing/2014/main" id="{F7CD88C0-7D6A-4444-974D-B00E14F0CEA8}"/>
              </a:ext>
            </a:extLst>
          </p:cNvPr>
          <p:cNvSpPr txBox="1">
            <a:spLocks/>
          </p:cNvSpPr>
          <p:nvPr/>
        </p:nvSpPr>
        <p:spPr>
          <a:xfrm>
            <a:off x="154782" y="1008513"/>
            <a:ext cx="7620000"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IN" dirty="0">
              <a:latin typeface="Segoe UI" panose="020B0502040204020203" pitchFamily="34" charset="0"/>
              <a:ea typeface="Roboto" panose="020B0604020202020204" charset="0"/>
              <a:cs typeface="Segoe UI" panose="020B0502040204020203" pitchFamily="34" charset="0"/>
            </a:endParaRPr>
          </a:p>
        </p:txBody>
      </p:sp>
      <p:sp>
        <p:nvSpPr>
          <p:cNvPr id="4" name="Textplatzhalter 6">
            <a:extLst>
              <a:ext uri="{FF2B5EF4-FFF2-40B4-BE49-F238E27FC236}">
                <a16:creationId xmlns:a16="http://schemas.microsoft.com/office/drawing/2014/main" id="{22A084E1-3FC4-44F8-9256-CAE8BBDF7F7C}"/>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Real Images with Major Difference</a:t>
            </a:r>
          </a:p>
        </p:txBody>
      </p:sp>
      <p:pic>
        <p:nvPicPr>
          <p:cNvPr id="13" name="Picture 12" descr="Diagram, engineering drawing&#10;&#10;Description automatically generated">
            <a:extLst>
              <a:ext uri="{FF2B5EF4-FFF2-40B4-BE49-F238E27FC236}">
                <a16:creationId xmlns:a16="http://schemas.microsoft.com/office/drawing/2014/main" id="{55DA74B2-7BA6-420E-B573-F70FF3BFCD2F}"/>
              </a:ext>
            </a:extLst>
          </p:cNvPr>
          <p:cNvPicPr>
            <a:picLocks noChangeAspect="1"/>
          </p:cNvPicPr>
          <p:nvPr/>
        </p:nvPicPr>
        <p:blipFill>
          <a:blip r:embed="rId2"/>
          <a:stretch>
            <a:fillRect/>
          </a:stretch>
        </p:blipFill>
        <p:spPr>
          <a:xfrm>
            <a:off x="8199872" y="1564054"/>
            <a:ext cx="2826467" cy="3960000"/>
          </a:xfrm>
          <a:prstGeom prst="rect">
            <a:avLst/>
          </a:prstGeom>
          <a:ln w="6350">
            <a:solidFill>
              <a:schemeClr val="tx1"/>
            </a:solidFill>
          </a:ln>
        </p:spPr>
      </p:pic>
      <p:sp>
        <p:nvSpPr>
          <p:cNvPr id="8" name="TextBox 7">
            <a:extLst>
              <a:ext uri="{FF2B5EF4-FFF2-40B4-BE49-F238E27FC236}">
                <a16:creationId xmlns:a16="http://schemas.microsoft.com/office/drawing/2014/main" id="{E8603922-DE2A-44DF-BA53-52FEFAD15A9F}"/>
              </a:ext>
            </a:extLst>
          </p:cNvPr>
          <p:cNvSpPr txBox="1"/>
          <p:nvPr/>
        </p:nvSpPr>
        <p:spPr>
          <a:xfrm>
            <a:off x="2353001" y="6253691"/>
            <a:ext cx="8852836" cy="276999"/>
          </a:xfrm>
          <a:prstGeom prst="rect">
            <a:avLst/>
          </a:prstGeom>
          <a:noFill/>
        </p:spPr>
        <p:txBody>
          <a:bodyPr wrap="square">
            <a:spAutoFit/>
          </a:bodyPr>
          <a:lstStyle/>
          <a:p>
            <a:r>
              <a:rPr lang="en-GB" sz="1200" b="0" u="none" strike="noStrike" baseline="0" dirty="0">
                <a:latin typeface="Segoe UI" panose="020B0502040204020203" pitchFamily="34" charset="0"/>
                <a:cs typeface="Segoe UI" panose="020B0502040204020203" pitchFamily="34" charset="0"/>
              </a:rPr>
              <a:t>Figure: </a:t>
            </a:r>
            <a:r>
              <a:rPr lang="en-IN" sz="1200" dirty="0">
                <a:latin typeface="Segoe UI" panose="020B0502040204020203" pitchFamily="34" charset="0"/>
                <a:ea typeface="Roboto" panose="020B0604020202020204" charset="0"/>
                <a:cs typeface="Segoe UI" panose="020B0502040204020203" pitchFamily="34" charset="0"/>
              </a:rPr>
              <a:t>Examples of real images with major differences. Images belong to class </a:t>
            </a:r>
            <a:r>
              <a:rPr lang="en-IN" sz="1200" dirty="0" err="1">
                <a:latin typeface="Segoe UI" panose="020B0502040204020203" pitchFamily="34" charset="0"/>
                <a:ea typeface="Roboto" panose="020B0604020202020204" charset="0"/>
                <a:cs typeface="Segoe UI" panose="020B0502040204020203" pitchFamily="34" charset="0"/>
              </a:rPr>
              <a:t>Bein</a:t>
            </a:r>
            <a:r>
              <a:rPr lang="en-IN" sz="1200" dirty="0">
                <a:latin typeface="Segoe UI" panose="020B0502040204020203" pitchFamily="34" charset="0"/>
                <a:ea typeface="Roboto" panose="020B0604020202020204" charset="0"/>
                <a:cs typeface="Segoe UI" panose="020B0502040204020203" pitchFamily="34" charset="0"/>
              </a:rPr>
              <a:t>, Hand and Arm respectively.</a:t>
            </a:r>
          </a:p>
        </p:txBody>
      </p:sp>
      <p:pic>
        <p:nvPicPr>
          <p:cNvPr id="9" name="Picture 8" descr="Diagram, schematic&#10;&#10;Description automatically generated">
            <a:extLst>
              <a:ext uri="{FF2B5EF4-FFF2-40B4-BE49-F238E27FC236}">
                <a16:creationId xmlns:a16="http://schemas.microsoft.com/office/drawing/2014/main" id="{67963BE5-1708-4443-9077-AF70D902E324}"/>
              </a:ext>
            </a:extLst>
          </p:cNvPr>
          <p:cNvPicPr>
            <a:picLocks noChangeAspect="1"/>
          </p:cNvPicPr>
          <p:nvPr/>
        </p:nvPicPr>
        <p:blipFill>
          <a:blip r:embed="rId3"/>
          <a:stretch>
            <a:fillRect/>
          </a:stretch>
        </p:blipFill>
        <p:spPr>
          <a:xfrm>
            <a:off x="1136798" y="1571839"/>
            <a:ext cx="2826467" cy="3960000"/>
          </a:xfrm>
          <a:prstGeom prst="rect">
            <a:avLst/>
          </a:prstGeom>
          <a:ln w="6350">
            <a:solidFill>
              <a:schemeClr val="tx1"/>
            </a:solidFill>
          </a:ln>
        </p:spPr>
      </p:pic>
      <p:pic>
        <p:nvPicPr>
          <p:cNvPr id="10" name="Picture 9">
            <a:extLst>
              <a:ext uri="{FF2B5EF4-FFF2-40B4-BE49-F238E27FC236}">
                <a16:creationId xmlns:a16="http://schemas.microsoft.com/office/drawing/2014/main" id="{A14B3B0C-1FE8-4DA1-A56D-1225528ED394}"/>
              </a:ext>
            </a:extLst>
          </p:cNvPr>
          <p:cNvPicPr>
            <a:picLocks noChangeAspect="1"/>
          </p:cNvPicPr>
          <p:nvPr/>
        </p:nvPicPr>
        <p:blipFill>
          <a:blip r:embed="rId4"/>
          <a:stretch>
            <a:fillRect/>
          </a:stretch>
        </p:blipFill>
        <p:spPr>
          <a:xfrm>
            <a:off x="4682766" y="1564054"/>
            <a:ext cx="2826468" cy="3960000"/>
          </a:xfrm>
          <a:prstGeom prst="rect">
            <a:avLst/>
          </a:prstGeom>
          <a:ln w="6350">
            <a:solidFill>
              <a:schemeClr val="tx1"/>
            </a:solidFill>
          </a:ln>
        </p:spPr>
      </p:pic>
      <p:sp>
        <p:nvSpPr>
          <p:cNvPr id="12" name="TextBox 11">
            <a:extLst>
              <a:ext uri="{FF2B5EF4-FFF2-40B4-BE49-F238E27FC236}">
                <a16:creationId xmlns:a16="http://schemas.microsoft.com/office/drawing/2014/main" id="{3D9DBF9F-5CA4-485B-911E-B87A560DE684}"/>
              </a:ext>
            </a:extLst>
          </p:cNvPr>
          <p:cNvSpPr txBox="1"/>
          <p:nvPr/>
        </p:nvSpPr>
        <p:spPr>
          <a:xfrm>
            <a:off x="5213585" y="5582271"/>
            <a:ext cx="1982804" cy="307777"/>
          </a:xfrm>
          <a:prstGeom prst="rect">
            <a:avLst/>
          </a:prstGeom>
          <a:noFill/>
        </p:spPr>
        <p:txBody>
          <a:bodyPr wrap="square">
            <a:spAutoFit/>
          </a:bodyPr>
          <a:lstStyle/>
          <a:p>
            <a:r>
              <a:rPr lang="en-IN" sz="1400" b="1" i="1" dirty="0">
                <a:latin typeface="Segoe UI" panose="020B0502040204020203" pitchFamily="34" charset="0"/>
                <a:cs typeface="Segoe UI" panose="020B0502040204020203" pitchFamily="34" charset="0"/>
              </a:rPr>
              <a:t>DE_LY_Hand_2020-01</a:t>
            </a:r>
          </a:p>
        </p:txBody>
      </p:sp>
      <p:sp>
        <p:nvSpPr>
          <p:cNvPr id="14" name="TextBox 13">
            <a:extLst>
              <a:ext uri="{FF2B5EF4-FFF2-40B4-BE49-F238E27FC236}">
                <a16:creationId xmlns:a16="http://schemas.microsoft.com/office/drawing/2014/main" id="{52E5236E-DA84-463F-948D-A1A1CE583445}"/>
              </a:ext>
            </a:extLst>
          </p:cNvPr>
          <p:cNvSpPr txBox="1"/>
          <p:nvPr/>
        </p:nvSpPr>
        <p:spPr>
          <a:xfrm>
            <a:off x="8844449" y="5559507"/>
            <a:ext cx="2069431" cy="307777"/>
          </a:xfrm>
          <a:prstGeom prst="rect">
            <a:avLst/>
          </a:prstGeom>
          <a:noFill/>
        </p:spPr>
        <p:txBody>
          <a:bodyPr wrap="square">
            <a:spAutoFit/>
          </a:bodyPr>
          <a:lstStyle/>
          <a:p>
            <a:r>
              <a:rPr lang="en-IN" sz="1400" b="1" i="1" dirty="0">
                <a:latin typeface="Segoe UI" panose="020B0502040204020203" pitchFamily="34" charset="0"/>
                <a:cs typeface="Segoe UI" panose="020B0502040204020203" pitchFamily="34" charset="0"/>
              </a:rPr>
              <a:t>DE_LY_Arm_2020-01</a:t>
            </a:r>
          </a:p>
        </p:txBody>
      </p:sp>
      <p:sp>
        <p:nvSpPr>
          <p:cNvPr id="15" name="TextBox 14">
            <a:extLst>
              <a:ext uri="{FF2B5EF4-FFF2-40B4-BE49-F238E27FC236}">
                <a16:creationId xmlns:a16="http://schemas.microsoft.com/office/drawing/2014/main" id="{68502DD8-7D53-414B-9F90-E392E7576B8A}"/>
              </a:ext>
            </a:extLst>
          </p:cNvPr>
          <p:cNvSpPr txBox="1"/>
          <p:nvPr/>
        </p:nvSpPr>
        <p:spPr>
          <a:xfrm>
            <a:off x="1558925" y="5582462"/>
            <a:ext cx="2006600" cy="307777"/>
          </a:xfrm>
          <a:prstGeom prst="rect">
            <a:avLst/>
          </a:prstGeom>
          <a:noFill/>
        </p:spPr>
        <p:txBody>
          <a:bodyPr wrap="square">
            <a:spAutoFit/>
          </a:bodyPr>
          <a:lstStyle/>
          <a:p>
            <a:r>
              <a:rPr lang="en-IN" sz="1400" b="1" i="1" dirty="0">
                <a:latin typeface="Segoe UI" panose="020B0502040204020203" pitchFamily="34" charset="0"/>
                <a:cs typeface="Segoe UI" panose="020B0502040204020203" pitchFamily="34" charset="0"/>
              </a:rPr>
              <a:t>DE_LY_Bein_2019-01</a:t>
            </a:r>
          </a:p>
        </p:txBody>
      </p:sp>
    </p:spTree>
    <p:extLst>
      <p:ext uri="{BB962C8B-B14F-4D97-AF65-F5344CB8AC3E}">
        <p14:creationId xmlns:p14="http://schemas.microsoft.com/office/powerpoint/2010/main" val="2945056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C497D-48E1-4429-95E2-E2042F613520}"/>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31" name="Textplatzhalter 6">
            <a:extLst>
              <a:ext uri="{FF2B5EF4-FFF2-40B4-BE49-F238E27FC236}">
                <a16:creationId xmlns:a16="http://schemas.microsoft.com/office/drawing/2014/main" id="{F7CD88C0-7D6A-4444-974D-B00E14F0CEA8}"/>
              </a:ext>
            </a:extLst>
          </p:cNvPr>
          <p:cNvSpPr txBox="1">
            <a:spLocks/>
          </p:cNvSpPr>
          <p:nvPr/>
        </p:nvSpPr>
        <p:spPr>
          <a:xfrm>
            <a:off x="154782" y="1008513"/>
            <a:ext cx="7620000"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en-IN" dirty="0">
              <a:latin typeface="Segoe UI" panose="020B0502040204020203" pitchFamily="34" charset="0"/>
              <a:ea typeface="Roboto" panose="020B0604020202020204" charset="0"/>
              <a:cs typeface="Segoe UI" panose="020B0502040204020203" pitchFamily="34" charset="0"/>
            </a:endParaRPr>
          </a:p>
        </p:txBody>
      </p:sp>
      <p:sp>
        <p:nvSpPr>
          <p:cNvPr id="4" name="Textplatzhalter 6">
            <a:extLst>
              <a:ext uri="{FF2B5EF4-FFF2-40B4-BE49-F238E27FC236}">
                <a16:creationId xmlns:a16="http://schemas.microsoft.com/office/drawing/2014/main" id="{22A084E1-3FC4-44F8-9256-CAE8BBDF7F7C}"/>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Real Images with Minor Difference</a:t>
            </a:r>
          </a:p>
        </p:txBody>
      </p:sp>
      <p:sp>
        <p:nvSpPr>
          <p:cNvPr id="8" name="TextBox 7">
            <a:extLst>
              <a:ext uri="{FF2B5EF4-FFF2-40B4-BE49-F238E27FC236}">
                <a16:creationId xmlns:a16="http://schemas.microsoft.com/office/drawing/2014/main" id="{E8603922-DE2A-44DF-BA53-52FEFAD15A9F}"/>
              </a:ext>
            </a:extLst>
          </p:cNvPr>
          <p:cNvSpPr txBox="1"/>
          <p:nvPr/>
        </p:nvSpPr>
        <p:spPr>
          <a:xfrm>
            <a:off x="3277024" y="6336697"/>
            <a:ext cx="5923699" cy="276999"/>
          </a:xfrm>
          <a:prstGeom prst="rect">
            <a:avLst/>
          </a:prstGeom>
          <a:noFill/>
        </p:spPr>
        <p:txBody>
          <a:bodyPr wrap="square">
            <a:spAutoFit/>
          </a:bodyPr>
          <a:lstStyle/>
          <a:p>
            <a:r>
              <a:rPr lang="en-GB" sz="1200" b="0" u="none" strike="noStrike" baseline="0" dirty="0">
                <a:latin typeface="Segoe UI" panose="020B0502040204020203" pitchFamily="34" charset="0"/>
                <a:cs typeface="Segoe UI" panose="020B0502040204020203" pitchFamily="34" charset="0"/>
              </a:rPr>
              <a:t>Figure: </a:t>
            </a:r>
            <a:r>
              <a:rPr lang="en-IN" sz="1200" dirty="0">
                <a:latin typeface="Segoe UI" panose="020B0502040204020203" pitchFamily="34" charset="0"/>
                <a:ea typeface="Roboto" panose="020B0604020202020204" charset="0"/>
                <a:cs typeface="Segoe UI" panose="020B0502040204020203" pitchFamily="34" charset="0"/>
              </a:rPr>
              <a:t>Examples of real images with minor differences. Images belong to class </a:t>
            </a:r>
            <a:r>
              <a:rPr lang="en-IN" sz="1200" dirty="0" err="1">
                <a:latin typeface="Segoe UI" panose="020B0502040204020203" pitchFamily="34" charset="0"/>
                <a:ea typeface="Roboto" panose="020B0604020202020204" charset="0"/>
                <a:cs typeface="Segoe UI" panose="020B0502040204020203" pitchFamily="34" charset="0"/>
              </a:rPr>
              <a:t>Bein</a:t>
            </a:r>
            <a:r>
              <a:rPr lang="en-IN" sz="1200" dirty="0">
                <a:latin typeface="Segoe UI" panose="020B0502040204020203" pitchFamily="34" charset="0"/>
                <a:ea typeface="Roboto" panose="020B0604020202020204" charset="0"/>
                <a:cs typeface="Segoe UI" panose="020B0502040204020203" pitchFamily="34" charset="0"/>
              </a:rPr>
              <a:t>.</a:t>
            </a:r>
          </a:p>
        </p:txBody>
      </p:sp>
      <p:pic>
        <p:nvPicPr>
          <p:cNvPr id="15" name="Picture 14" descr="Diagram, engineering drawing, schematic&#10;&#10;Description automatically generated">
            <a:extLst>
              <a:ext uri="{FF2B5EF4-FFF2-40B4-BE49-F238E27FC236}">
                <a16:creationId xmlns:a16="http://schemas.microsoft.com/office/drawing/2014/main" id="{7FAD7EBF-4B5D-496C-BAB9-67EB34D3FEC1}"/>
              </a:ext>
            </a:extLst>
          </p:cNvPr>
          <p:cNvPicPr>
            <a:picLocks noChangeAspect="1"/>
          </p:cNvPicPr>
          <p:nvPr/>
        </p:nvPicPr>
        <p:blipFill>
          <a:blip r:embed="rId2"/>
          <a:stretch>
            <a:fillRect/>
          </a:stretch>
        </p:blipFill>
        <p:spPr>
          <a:xfrm>
            <a:off x="4695174" y="1668928"/>
            <a:ext cx="2826468" cy="3960000"/>
          </a:xfrm>
          <a:prstGeom prst="rect">
            <a:avLst/>
          </a:prstGeom>
          <a:ln w="9525">
            <a:solidFill>
              <a:schemeClr val="tx1"/>
            </a:solidFill>
          </a:ln>
        </p:spPr>
      </p:pic>
      <p:pic>
        <p:nvPicPr>
          <p:cNvPr id="17" name="Picture 16" descr="Diagram, schematic&#10;&#10;Description automatically generated">
            <a:extLst>
              <a:ext uri="{FF2B5EF4-FFF2-40B4-BE49-F238E27FC236}">
                <a16:creationId xmlns:a16="http://schemas.microsoft.com/office/drawing/2014/main" id="{9A963F99-5DB0-4E05-8B2F-851B2B87C5CD}"/>
              </a:ext>
            </a:extLst>
          </p:cNvPr>
          <p:cNvPicPr>
            <a:picLocks noChangeAspect="1"/>
          </p:cNvPicPr>
          <p:nvPr/>
        </p:nvPicPr>
        <p:blipFill>
          <a:blip r:embed="rId3"/>
          <a:stretch>
            <a:fillRect/>
          </a:stretch>
        </p:blipFill>
        <p:spPr>
          <a:xfrm>
            <a:off x="1144971" y="1721724"/>
            <a:ext cx="2826468" cy="3960000"/>
          </a:xfrm>
          <a:prstGeom prst="rect">
            <a:avLst/>
          </a:prstGeom>
          <a:ln w="9525">
            <a:solidFill>
              <a:schemeClr val="tx1"/>
            </a:solidFill>
          </a:ln>
        </p:spPr>
      </p:pic>
      <p:sp>
        <p:nvSpPr>
          <p:cNvPr id="20" name="TextBox 19">
            <a:extLst>
              <a:ext uri="{FF2B5EF4-FFF2-40B4-BE49-F238E27FC236}">
                <a16:creationId xmlns:a16="http://schemas.microsoft.com/office/drawing/2014/main" id="{13D3CC63-783A-4BFE-9503-84D8BB45393D}"/>
              </a:ext>
            </a:extLst>
          </p:cNvPr>
          <p:cNvSpPr txBox="1"/>
          <p:nvPr/>
        </p:nvSpPr>
        <p:spPr>
          <a:xfrm>
            <a:off x="1647233" y="5757843"/>
            <a:ext cx="2011679" cy="307777"/>
          </a:xfrm>
          <a:prstGeom prst="rect">
            <a:avLst/>
          </a:prstGeom>
          <a:noFill/>
        </p:spPr>
        <p:txBody>
          <a:bodyPr wrap="square">
            <a:spAutoFit/>
          </a:bodyPr>
          <a:lstStyle/>
          <a:p>
            <a:r>
              <a:rPr lang="en-IN" sz="1400" b="1" i="1" dirty="0">
                <a:latin typeface="Segoe UI" panose="020B0502040204020203" pitchFamily="34" charset="0"/>
                <a:cs typeface="Segoe UI" panose="020B0502040204020203" pitchFamily="34" charset="0"/>
              </a:rPr>
              <a:t>DE_LY_Bein_2019-01</a:t>
            </a:r>
          </a:p>
        </p:txBody>
      </p:sp>
      <p:sp>
        <p:nvSpPr>
          <p:cNvPr id="22" name="TextBox 21">
            <a:extLst>
              <a:ext uri="{FF2B5EF4-FFF2-40B4-BE49-F238E27FC236}">
                <a16:creationId xmlns:a16="http://schemas.microsoft.com/office/drawing/2014/main" id="{22524ECF-9C5D-4028-9962-D7479E90808E}"/>
              </a:ext>
            </a:extLst>
          </p:cNvPr>
          <p:cNvSpPr txBox="1"/>
          <p:nvPr/>
        </p:nvSpPr>
        <p:spPr>
          <a:xfrm>
            <a:off x="5213985" y="5744934"/>
            <a:ext cx="2011679" cy="307777"/>
          </a:xfrm>
          <a:prstGeom prst="rect">
            <a:avLst/>
          </a:prstGeom>
          <a:noFill/>
        </p:spPr>
        <p:txBody>
          <a:bodyPr wrap="square">
            <a:spAutoFit/>
          </a:bodyPr>
          <a:lstStyle/>
          <a:p>
            <a:r>
              <a:rPr lang="en-IN" sz="1400" b="1" i="1" dirty="0">
                <a:latin typeface="Segoe UI" panose="020B0502040204020203" pitchFamily="34" charset="0"/>
                <a:cs typeface="Segoe UI" panose="020B0502040204020203" pitchFamily="34" charset="0"/>
              </a:rPr>
              <a:t>DE_LY_Bein_2019-07</a:t>
            </a:r>
          </a:p>
        </p:txBody>
      </p:sp>
      <p:sp>
        <p:nvSpPr>
          <p:cNvPr id="28" name="TextBox 27">
            <a:extLst>
              <a:ext uri="{FF2B5EF4-FFF2-40B4-BE49-F238E27FC236}">
                <a16:creationId xmlns:a16="http://schemas.microsoft.com/office/drawing/2014/main" id="{D7181BF6-C18F-4821-9D98-186C04693416}"/>
              </a:ext>
            </a:extLst>
          </p:cNvPr>
          <p:cNvSpPr txBox="1"/>
          <p:nvPr/>
        </p:nvSpPr>
        <p:spPr>
          <a:xfrm>
            <a:off x="8875606" y="5724951"/>
            <a:ext cx="2011679" cy="307777"/>
          </a:xfrm>
          <a:prstGeom prst="rect">
            <a:avLst/>
          </a:prstGeom>
          <a:noFill/>
        </p:spPr>
        <p:txBody>
          <a:bodyPr wrap="square">
            <a:spAutoFit/>
          </a:bodyPr>
          <a:lstStyle/>
          <a:p>
            <a:r>
              <a:rPr lang="en-IN" sz="1400" b="1" i="1" dirty="0">
                <a:latin typeface="Segoe UI" panose="020B0502040204020203" pitchFamily="34" charset="0"/>
                <a:cs typeface="Segoe UI" panose="020B0502040204020203" pitchFamily="34" charset="0"/>
              </a:rPr>
              <a:t>DE_LY_Bein_2018-08</a:t>
            </a:r>
          </a:p>
        </p:txBody>
      </p:sp>
      <p:sp>
        <p:nvSpPr>
          <p:cNvPr id="27" name="Rectangle 26">
            <a:extLst>
              <a:ext uri="{FF2B5EF4-FFF2-40B4-BE49-F238E27FC236}">
                <a16:creationId xmlns:a16="http://schemas.microsoft.com/office/drawing/2014/main" id="{DA9C90DA-67CD-4CE3-997B-6C712AEC06A4}"/>
              </a:ext>
            </a:extLst>
          </p:cNvPr>
          <p:cNvSpPr/>
          <p:nvPr/>
        </p:nvSpPr>
        <p:spPr>
          <a:xfrm>
            <a:off x="3018019" y="4436296"/>
            <a:ext cx="833967" cy="81072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185C1893-6FBA-4271-9A36-A9D982F2D07E}"/>
              </a:ext>
            </a:extLst>
          </p:cNvPr>
          <p:cNvSpPr/>
          <p:nvPr/>
        </p:nvSpPr>
        <p:spPr>
          <a:xfrm>
            <a:off x="6546017" y="4503480"/>
            <a:ext cx="827774" cy="91396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a:extLst>
              <a:ext uri="{FF2B5EF4-FFF2-40B4-BE49-F238E27FC236}">
                <a16:creationId xmlns:a16="http://schemas.microsoft.com/office/drawing/2014/main" id="{FE806D4C-577E-4FF8-A289-A77DDE68EF9E}"/>
              </a:ext>
            </a:extLst>
          </p:cNvPr>
          <p:cNvPicPr>
            <a:picLocks noChangeAspect="1"/>
          </p:cNvPicPr>
          <p:nvPr/>
        </p:nvPicPr>
        <p:blipFill>
          <a:blip r:embed="rId4"/>
          <a:stretch>
            <a:fillRect/>
          </a:stretch>
        </p:blipFill>
        <p:spPr>
          <a:xfrm>
            <a:off x="8245377" y="1668928"/>
            <a:ext cx="2826468" cy="3960000"/>
          </a:xfrm>
          <a:prstGeom prst="rect">
            <a:avLst/>
          </a:prstGeom>
          <a:ln w="9525">
            <a:solidFill>
              <a:schemeClr val="tx1"/>
            </a:solidFill>
          </a:ln>
        </p:spPr>
      </p:pic>
      <p:sp>
        <p:nvSpPr>
          <p:cNvPr id="35" name="Rectangle 34">
            <a:extLst>
              <a:ext uri="{FF2B5EF4-FFF2-40B4-BE49-F238E27FC236}">
                <a16:creationId xmlns:a16="http://schemas.microsoft.com/office/drawing/2014/main" id="{8683C81D-7E33-4AE5-904D-3771B41C46B3}"/>
              </a:ext>
            </a:extLst>
          </p:cNvPr>
          <p:cNvSpPr/>
          <p:nvPr/>
        </p:nvSpPr>
        <p:spPr>
          <a:xfrm>
            <a:off x="10018537" y="4051409"/>
            <a:ext cx="868748" cy="9041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0225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t>Master Thesis</a:t>
            </a:r>
            <a:br>
              <a:rPr lang="de-DE" dirty="0"/>
            </a:br>
            <a:r>
              <a:rPr lang="en-GB" dirty="0"/>
              <a:t>Using Neural Networks for the Domain Adaptation of Synthetic Generated Document Images</a:t>
            </a:r>
            <a:br>
              <a:rPr lang="de-DE" dirty="0"/>
            </a:br>
            <a:endParaRPr lang="en-IN" dirty="0"/>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GANs (Generative Adversarial Networks)</a:t>
            </a:r>
            <a:endParaRPr lang="en-IN" sz="2000" dirty="0">
              <a:latin typeface="Segoe UI" panose="020B0502040204020203" pitchFamily="34" charset="0"/>
              <a:ea typeface="Roboto" panose="020B0604020202020204" charset="0"/>
              <a:cs typeface="Segoe UI" panose="020B0502040204020203" pitchFamily="34" charset="0"/>
            </a:endParaRPr>
          </a:p>
        </p:txBody>
      </p:sp>
      <p:sp>
        <p:nvSpPr>
          <p:cNvPr id="20" name="TextBox 19">
            <a:extLst>
              <a:ext uri="{FF2B5EF4-FFF2-40B4-BE49-F238E27FC236}">
                <a16:creationId xmlns:a16="http://schemas.microsoft.com/office/drawing/2014/main" id="{45DC2048-6997-4981-872F-5CBAB6A43A4E}"/>
              </a:ext>
            </a:extLst>
          </p:cNvPr>
          <p:cNvSpPr txBox="1"/>
          <p:nvPr/>
        </p:nvSpPr>
        <p:spPr>
          <a:xfrm>
            <a:off x="7837132" y="5419850"/>
            <a:ext cx="4488647" cy="276999"/>
          </a:xfrm>
          <a:prstGeom prst="rect">
            <a:avLst/>
          </a:prstGeom>
          <a:noFill/>
        </p:spPr>
        <p:txBody>
          <a:bodyPr wrap="square">
            <a:spAutoFit/>
          </a:bodyPr>
          <a:lstStyle/>
          <a:p>
            <a:pPr lvl="1"/>
            <a:r>
              <a:rPr lang="en-IN" sz="1200" b="0" u="none" strike="noStrike" baseline="0" dirty="0">
                <a:latin typeface="Roboto" panose="02000000000000000000" pitchFamily="2" charset="0"/>
                <a:ea typeface="Roboto" panose="02000000000000000000" pitchFamily="2" charset="0"/>
              </a:rPr>
              <a:t>Figure </a:t>
            </a:r>
            <a:r>
              <a:rPr lang="en-IN" sz="1200" dirty="0">
                <a:latin typeface="Roboto" panose="02000000000000000000" pitchFamily="2" charset="0"/>
                <a:ea typeface="Roboto" panose="02000000000000000000" pitchFamily="2" charset="0"/>
              </a:rPr>
              <a:t>4</a:t>
            </a:r>
            <a:r>
              <a:rPr lang="en-IN" sz="1200" b="0" u="none" strike="noStrike" baseline="0" dirty="0">
                <a:latin typeface="Roboto" panose="02000000000000000000" pitchFamily="2" charset="0"/>
                <a:ea typeface="Roboto" panose="02000000000000000000" pitchFamily="2" charset="0"/>
              </a:rPr>
              <a:t>:</a:t>
            </a:r>
            <a:r>
              <a:rPr lang="en-IN" sz="1200" dirty="0">
                <a:latin typeface="Roboto" panose="02000000000000000000" pitchFamily="2" charset="0"/>
                <a:ea typeface="Roboto" panose="02000000000000000000" pitchFamily="2" charset="0"/>
              </a:rPr>
              <a:t> Intuitive example of GANs training.</a:t>
            </a:r>
          </a:p>
        </p:txBody>
      </p:sp>
      <p:sp>
        <p:nvSpPr>
          <p:cNvPr id="61" name="TextBox 60">
            <a:extLst>
              <a:ext uri="{FF2B5EF4-FFF2-40B4-BE49-F238E27FC236}">
                <a16:creationId xmlns:a16="http://schemas.microsoft.com/office/drawing/2014/main" id="{25B509B9-1496-45FB-904C-2FAE5E81953A}"/>
              </a:ext>
            </a:extLst>
          </p:cNvPr>
          <p:cNvSpPr txBox="1"/>
          <p:nvPr/>
        </p:nvSpPr>
        <p:spPr>
          <a:xfrm>
            <a:off x="365761" y="5291779"/>
            <a:ext cx="6375628" cy="461665"/>
          </a:xfrm>
          <a:prstGeom prst="rect">
            <a:avLst/>
          </a:prstGeom>
          <a:noFill/>
        </p:spPr>
        <p:txBody>
          <a:bodyPr wrap="square">
            <a:spAutoFit/>
          </a:bodyPr>
          <a:lstStyle/>
          <a:p>
            <a:r>
              <a:rPr lang="en-IN" sz="1200" b="0" u="none" strike="noStrike" baseline="0" dirty="0">
                <a:latin typeface="Roboto" panose="02000000000000000000" pitchFamily="2" charset="0"/>
                <a:ea typeface="Roboto" panose="02000000000000000000" pitchFamily="2" charset="0"/>
              </a:rPr>
              <a:t>Figure 3:</a:t>
            </a:r>
            <a:r>
              <a:rPr lang="en-IN" sz="1200" dirty="0">
                <a:latin typeface="Roboto" panose="02000000000000000000" pitchFamily="2" charset="0"/>
                <a:ea typeface="Roboto" panose="02000000000000000000" pitchFamily="2" charset="0"/>
              </a:rPr>
              <a:t> </a:t>
            </a:r>
            <a:r>
              <a:rPr lang="en-GB" sz="1200" dirty="0">
                <a:effectLst/>
                <a:latin typeface="Roboto" panose="02000000000000000000" pitchFamily="2" charset="0"/>
                <a:ea typeface="Roboto" panose="02000000000000000000" pitchFamily="2" charset="0"/>
              </a:rPr>
              <a:t>Overview of GANs with generator and discriminator inputs, outputs and their interactions.</a:t>
            </a:r>
            <a:endParaRPr lang="en-IN" sz="1200" dirty="0">
              <a:latin typeface="Roboto" panose="02000000000000000000" pitchFamily="2" charset="0"/>
              <a:ea typeface="Roboto" panose="02000000000000000000" pitchFamily="2" charset="0"/>
            </a:endParaRPr>
          </a:p>
        </p:txBody>
      </p:sp>
      <p:pic>
        <p:nvPicPr>
          <p:cNvPr id="7" name="Picture 6">
            <a:extLst>
              <a:ext uri="{FF2B5EF4-FFF2-40B4-BE49-F238E27FC236}">
                <a16:creationId xmlns:a16="http://schemas.microsoft.com/office/drawing/2014/main" id="{6AEAE578-42CE-442A-8591-3A564EBAC0D8}"/>
              </a:ext>
            </a:extLst>
          </p:cNvPr>
          <p:cNvPicPr>
            <a:picLocks noChangeAspect="1"/>
          </p:cNvPicPr>
          <p:nvPr/>
        </p:nvPicPr>
        <p:blipFill>
          <a:blip r:embed="rId3"/>
          <a:stretch>
            <a:fillRect/>
          </a:stretch>
        </p:blipFill>
        <p:spPr>
          <a:xfrm>
            <a:off x="7031395" y="1832875"/>
            <a:ext cx="4944177" cy="3458903"/>
          </a:xfrm>
          <a:prstGeom prst="rect">
            <a:avLst/>
          </a:prstGeom>
        </p:spPr>
      </p:pic>
      <p:pic>
        <p:nvPicPr>
          <p:cNvPr id="6" name="Picture 5">
            <a:extLst>
              <a:ext uri="{FF2B5EF4-FFF2-40B4-BE49-F238E27FC236}">
                <a16:creationId xmlns:a16="http://schemas.microsoft.com/office/drawing/2014/main" id="{61BD4686-83AA-455E-BB67-2EE1D88B075A}"/>
              </a:ext>
            </a:extLst>
          </p:cNvPr>
          <p:cNvPicPr>
            <a:picLocks noChangeAspect="1"/>
          </p:cNvPicPr>
          <p:nvPr/>
        </p:nvPicPr>
        <p:blipFill>
          <a:blip r:embed="rId4"/>
          <a:stretch>
            <a:fillRect/>
          </a:stretch>
        </p:blipFill>
        <p:spPr>
          <a:xfrm>
            <a:off x="362340" y="2002989"/>
            <a:ext cx="6379049" cy="3038400"/>
          </a:xfrm>
          <a:prstGeom prst="rect">
            <a:avLst/>
          </a:prstGeom>
        </p:spPr>
      </p:pic>
    </p:spTree>
    <p:extLst>
      <p:ext uri="{BB962C8B-B14F-4D97-AF65-F5344CB8AC3E}">
        <p14:creationId xmlns:p14="http://schemas.microsoft.com/office/powerpoint/2010/main" val="644409337"/>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Qualitative Results</a:t>
            </a:r>
            <a:endParaRPr lang="en-IN" dirty="0">
              <a:latin typeface="Segoe UI" panose="020B0502040204020203" pitchFamily="34" charset="0"/>
              <a:ea typeface="Roboto" panose="020B0604020202020204" charset="0"/>
              <a:cs typeface="Segoe UI" panose="020B0502040204020203" pitchFamily="34" charset="0"/>
            </a:endParaRPr>
          </a:p>
        </p:txBody>
      </p:sp>
      <p:sp>
        <p:nvSpPr>
          <p:cNvPr id="9" name="TextBox 8">
            <a:extLst>
              <a:ext uri="{FF2B5EF4-FFF2-40B4-BE49-F238E27FC236}">
                <a16:creationId xmlns:a16="http://schemas.microsoft.com/office/drawing/2014/main" id="{A76F086D-ABF3-4B41-A71D-3751519F37F2}"/>
              </a:ext>
            </a:extLst>
          </p:cNvPr>
          <p:cNvSpPr txBox="1"/>
          <p:nvPr/>
        </p:nvSpPr>
        <p:spPr>
          <a:xfrm>
            <a:off x="4273381" y="6428601"/>
            <a:ext cx="3869531" cy="276999"/>
          </a:xfrm>
          <a:prstGeom prst="rect">
            <a:avLst/>
          </a:prstGeom>
          <a:noFill/>
        </p:spPr>
        <p:txBody>
          <a:bodyPr wrap="square">
            <a:spAutoFit/>
          </a:bodyPr>
          <a:lstStyle/>
          <a:p>
            <a:pPr algn="ctr"/>
            <a:r>
              <a:rPr lang="en-GB" sz="1200" i="1" dirty="0">
                <a:effectLst/>
                <a:latin typeface="Segoe UI" panose="020B0502040204020203" pitchFamily="34" charset="0"/>
                <a:ea typeface="Roboto" panose="02000000000000000000" pitchFamily="2" charset="0"/>
                <a:cs typeface="Segoe UI" panose="020B0502040204020203" pitchFamily="34" charset="0"/>
              </a:rPr>
              <a:t>Figure: Qualitative Results.</a:t>
            </a:r>
            <a:endParaRPr lang="en-IN" sz="1200" i="1" dirty="0">
              <a:latin typeface="Segoe UI" panose="020B0502040204020203" pitchFamily="34" charset="0"/>
              <a:ea typeface="Roboto" panose="02000000000000000000" pitchFamily="2" charset="0"/>
              <a:cs typeface="Segoe UI" panose="020B0502040204020203" pitchFamily="34" charset="0"/>
            </a:endParaRPr>
          </a:p>
        </p:txBody>
      </p:sp>
      <p:pic>
        <p:nvPicPr>
          <p:cNvPr id="11" name="Picture 10">
            <a:extLst>
              <a:ext uri="{FF2B5EF4-FFF2-40B4-BE49-F238E27FC236}">
                <a16:creationId xmlns:a16="http://schemas.microsoft.com/office/drawing/2014/main" id="{7CF600CE-E107-44CC-BC1C-AD8DA61083C8}"/>
              </a:ext>
            </a:extLst>
          </p:cNvPr>
          <p:cNvPicPr>
            <a:picLocks noChangeAspect="1"/>
          </p:cNvPicPr>
          <p:nvPr/>
        </p:nvPicPr>
        <p:blipFill>
          <a:blip r:embed="rId2"/>
          <a:stretch>
            <a:fillRect/>
          </a:stretch>
        </p:blipFill>
        <p:spPr>
          <a:xfrm>
            <a:off x="1558925" y="1412164"/>
            <a:ext cx="8893885" cy="4426729"/>
          </a:xfrm>
          <a:prstGeom prst="rect">
            <a:avLst/>
          </a:prstGeom>
        </p:spPr>
      </p:pic>
      <p:sp>
        <p:nvSpPr>
          <p:cNvPr id="12" name="TextBox 11">
            <a:extLst>
              <a:ext uri="{FF2B5EF4-FFF2-40B4-BE49-F238E27FC236}">
                <a16:creationId xmlns:a16="http://schemas.microsoft.com/office/drawing/2014/main" id="{D1E2EA3C-D2D5-4374-A3D9-13D739F56073}"/>
              </a:ext>
            </a:extLst>
          </p:cNvPr>
          <p:cNvSpPr txBox="1"/>
          <p:nvPr/>
        </p:nvSpPr>
        <p:spPr>
          <a:xfrm>
            <a:off x="3013043" y="5889731"/>
            <a:ext cx="1758815" cy="338554"/>
          </a:xfrm>
          <a:prstGeom prst="rect">
            <a:avLst/>
          </a:prstGeom>
          <a:noFill/>
        </p:spPr>
        <p:txBody>
          <a:bodyPr wrap="none" rtlCol="0">
            <a:spAutoFit/>
          </a:bodyPr>
          <a:lstStyle/>
          <a:p>
            <a:r>
              <a:rPr lang="en-IN" sz="1600" b="1" i="1" dirty="0"/>
              <a:t>Synthetic Image</a:t>
            </a:r>
          </a:p>
        </p:txBody>
      </p:sp>
      <p:sp>
        <p:nvSpPr>
          <p:cNvPr id="13" name="TextBox 12">
            <a:extLst>
              <a:ext uri="{FF2B5EF4-FFF2-40B4-BE49-F238E27FC236}">
                <a16:creationId xmlns:a16="http://schemas.microsoft.com/office/drawing/2014/main" id="{C7F0E4C2-8134-4BB8-AC6C-88C9DDE0F47E}"/>
              </a:ext>
            </a:extLst>
          </p:cNvPr>
          <p:cNvSpPr txBox="1"/>
          <p:nvPr/>
        </p:nvSpPr>
        <p:spPr>
          <a:xfrm>
            <a:off x="7876998" y="5889731"/>
            <a:ext cx="1301959" cy="338554"/>
          </a:xfrm>
          <a:prstGeom prst="rect">
            <a:avLst/>
          </a:prstGeom>
          <a:noFill/>
        </p:spPr>
        <p:txBody>
          <a:bodyPr wrap="none" rtlCol="0">
            <a:spAutoFit/>
          </a:bodyPr>
          <a:lstStyle/>
          <a:p>
            <a:r>
              <a:rPr lang="en-IN" sz="1600" b="1" i="1" dirty="0"/>
              <a:t>Fake Image</a:t>
            </a:r>
          </a:p>
        </p:txBody>
      </p:sp>
    </p:spTree>
    <p:extLst>
      <p:ext uri="{BB962C8B-B14F-4D97-AF65-F5344CB8AC3E}">
        <p14:creationId xmlns:p14="http://schemas.microsoft.com/office/powerpoint/2010/main" val="4034649862"/>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Failure Case</a:t>
            </a:r>
            <a:endParaRPr lang="en-IN" dirty="0">
              <a:latin typeface="Segoe UI" panose="020B0502040204020203" pitchFamily="34" charset="0"/>
              <a:ea typeface="Roboto" panose="020B0604020202020204" charset="0"/>
              <a:cs typeface="Segoe UI" panose="020B0502040204020203" pitchFamily="34" charset="0"/>
            </a:endParaRPr>
          </a:p>
        </p:txBody>
      </p:sp>
      <p:sp>
        <p:nvSpPr>
          <p:cNvPr id="9" name="TextBox 8">
            <a:extLst>
              <a:ext uri="{FF2B5EF4-FFF2-40B4-BE49-F238E27FC236}">
                <a16:creationId xmlns:a16="http://schemas.microsoft.com/office/drawing/2014/main" id="{A76F086D-ABF3-4B41-A71D-3751519F37F2}"/>
              </a:ext>
            </a:extLst>
          </p:cNvPr>
          <p:cNvSpPr txBox="1"/>
          <p:nvPr/>
        </p:nvSpPr>
        <p:spPr>
          <a:xfrm>
            <a:off x="1426088" y="6211933"/>
            <a:ext cx="9339822" cy="276999"/>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a:t>
            </a:r>
            <a:r>
              <a:rPr lang="en-GB" sz="1200" dirty="0">
                <a:effectLst/>
                <a:latin typeface="Segoe UI" panose="020B0502040204020203" pitchFamily="34" charset="0"/>
                <a:cs typeface="Segoe UI" panose="020B0502040204020203" pitchFamily="34" charset="0"/>
              </a:rPr>
              <a:t>The </a:t>
            </a:r>
            <a:r>
              <a:rPr lang="en-GB" sz="1200" dirty="0">
                <a:latin typeface="Segoe UI" panose="020B0502040204020203" pitchFamily="34" charset="0"/>
                <a:cs typeface="Segoe UI" panose="020B0502040204020203" pitchFamily="34" charset="0"/>
              </a:rPr>
              <a:t>f</a:t>
            </a:r>
            <a:r>
              <a:rPr lang="en-GB" sz="1200" dirty="0">
                <a:effectLst/>
                <a:latin typeface="Segoe UI" panose="020B0502040204020203" pitchFamily="34" charset="0"/>
                <a:cs typeface="Segoe UI" panose="020B0502040204020203" pitchFamily="34" charset="0"/>
              </a:rPr>
              <a:t>ake image consists of dark border.</a:t>
            </a:r>
          </a:p>
        </p:txBody>
      </p:sp>
      <p:pic>
        <p:nvPicPr>
          <p:cNvPr id="4" name="Picture 3">
            <a:extLst>
              <a:ext uri="{FF2B5EF4-FFF2-40B4-BE49-F238E27FC236}">
                <a16:creationId xmlns:a16="http://schemas.microsoft.com/office/drawing/2014/main" id="{5030008C-5626-459C-9AA4-61FEA50BB396}"/>
              </a:ext>
            </a:extLst>
          </p:cNvPr>
          <p:cNvPicPr>
            <a:picLocks noChangeAspect="1"/>
          </p:cNvPicPr>
          <p:nvPr/>
        </p:nvPicPr>
        <p:blipFill>
          <a:blip r:embed="rId2"/>
          <a:stretch>
            <a:fillRect/>
          </a:stretch>
        </p:blipFill>
        <p:spPr>
          <a:xfrm>
            <a:off x="1531434" y="1568204"/>
            <a:ext cx="9129129" cy="4155797"/>
          </a:xfrm>
          <a:prstGeom prst="rect">
            <a:avLst/>
          </a:prstGeom>
        </p:spPr>
      </p:pic>
      <p:sp>
        <p:nvSpPr>
          <p:cNvPr id="11" name="TextBox 10">
            <a:extLst>
              <a:ext uri="{FF2B5EF4-FFF2-40B4-BE49-F238E27FC236}">
                <a16:creationId xmlns:a16="http://schemas.microsoft.com/office/drawing/2014/main" id="{63541DE3-1AE1-4E5A-9FB0-8BC678AFD96C}"/>
              </a:ext>
            </a:extLst>
          </p:cNvPr>
          <p:cNvSpPr txBox="1"/>
          <p:nvPr/>
        </p:nvSpPr>
        <p:spPr>
          <a:xfrm>
            <a:off x="2678597" y="5578847"/>
            <a:ext cx="1758815" cy="338554"/>
          </a:xfrm>
          <a:prstGeom prst="rect">
            <a:avLst/>
          </a:prstGeom>
          <a:noFill/>
        </p:spPr>
        <p:txBody>
          <a:bodyPr wrap="none" rtlCol="0">
            <a:spAutoFit/>
          </a:bodyPr>
          <a:lstStyle/>
          <a:p>
            <a:r>
              <a:rPr lang="en-IN" sz="1600" b="1" i="1" dirty="0"/>
              <a:t>Synthetic Image</a:t>
            </a:r>
          </a:p>
        </p:txBody>
      </p:sp>
      <p:sp>
        <p:nvSpPr>
          <p:cNvPr id="12" name="TextBox 11">
            <a:extLst>
              <a:ext uri="{FF2B5EF4-FFF2-40B4-BE49-F238E27FC236}">
                <a16:creationId xmlns:a16="http://schemas.microsoft.com/office/drawing/2014/main" id="{8196EF67-53AF-4667-97C2-DC5B3959AB91}"/>
              </a:ext>
            </a:extLst>
          </p:cNvPr>
          <p:cNvSpPr txBox="1"/>
          <p:nvPr/>
        </p:nvSpPr>
        <p:spPr>
          <a:xfrm>
            <a:off x="7773347" y="5554724"/>
            <a:ext cx="1301959" cy="338554"/>
          </a:xfrm>
          <a:prstGeom prst="rect">
            <a:avLst/>
          </a:prstGeom>
          <a:noFill/>
        </p:spPr>
        <p:txBody>
          <a:bodyPr wrap="none" rtlCol="0">
            <a:spAutoFit/>
          </a:bodyPr>
          <a:lstStyle/>
          <a:p>
            <a:r>
              <a:rPr lang="en-IN" sz="1600" b="1" i="1" dirty="0"/>
              <a:t>Fake Image</a:t>
            </a:r>
          </a:p>
        </p:txBody>
      </p:sp>
    </p:spTree>
    <p:extLst>
      <p:ext uri="{BB962C8B-B14F-4D97-AF65-F5344CB8AC3E}">
        <p14:creationId xmlns:p14="http://schemas.microsoft.com/office/powerpoint/2010/main" val="253392862"/>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5"/>
            <a:ext cx="10692393" cy="733215"/>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Failure Case</a:t>
            </a:r>
            <a:endParaRPr lang="en-IN" dirty="0">
              <a:latin typeface="Segoe UI" panose="020B0502040204020203" pitchFamily="34" charset="0"/>
              <a:ea typeface="Roboto" panose="020B0604020202020204" charset="0"/>
              <a:cs typeface="Segoe UI" panose="020B0502040204020203" pitchFamily="34" charset="0"/>
            </a:endParaRPr>
          </a:p>
        </p:txBody>
      </p:sp>
      <p:sp>
        <p:nvSpPr>
          <p:cNvPr id="9" name="TextBox 8">
            <a:extLst>
              <a:ext uri="{FF2B5EF4-FFF2-40B4-BE49-F238E27FC236}">
                <a16:creationId xmlns:a16="http://schemas.microsoft.com/office/drawing/2014/main" id="{A76F086D-ABF3-4B41-A71D-3751519F37F2}"/>
              </a:ext>
            </a:extLst>
          </p:cNvPr>
          <p:cNvSpPr txBox="1"/>
          <p:nvPr/>
        </p:nvSpPr>
        <p:spPr>
          <a:xfrm>
            <a:off x="2424597" y="6228285"/>
            <a:ext cx="7806355" cy="276999"/>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a:t>
            </a:r>
            <a:r>
              <a:rPr lang="en-GB" sz="1200" dirty="0">
                <a:effectLst/>
                <a:latin typeface="Segoe UI" panose="020B0502040204020203" pitchFamily="34" charset="0"/>
                <a:cs typeface="Segoe UI" panose="020B0502040204020203" pitchFamily="34" charset="0"/>
              </a:rPr>
              <a:t>The fake image consists of noisy artifacts that are unrealistic.</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pic>
        <p:nvPicPr>
          <p:cNvPr id="5" name="Picture 4">
            <a:extLst>
              <a:ext uri="{FF2B5EF4-FFF2-40B4-BE49-F238E27FC236}">
                <a16:creationId xmlns:a16="http://schemas.microsoft.com/office/drawing/2014/main" id="{113CC006-57E0-45E6-ADD9-A5EE180F8563}"/>
              </a:ext>
            </a:extLst>
          </p:cNvPr>
          <p:cNvPicPr>
            <a:picLocks noChangeAspect="1"/>
          </p:cNvPicPr>
          <p:nvPr/>
        </p:nvPicPr>
        <p:blipFill>
          <a:blip r:embed="rId2"/>
          <a:stretch>
            <a:fillRect/>
          </a:stretch>
        </p:blipFill>
        <p:spPr>
          <a:xfrm>
            <a:off x="1558925" y="1752600"/>
            <a:ext cx="8966200" cy="3905032"/>
          </a:xfrm>
          <a:prstGeom prst="rect">
            <a:avLst/>
          </a:prstGeom>
        </p:spPr>
      </p:pic>
      <p:sp>
        <p:nvSpPr>
          <p:cNvPr id="11" name="TextBox 10">
            <a:extLst>
              <a:ext uri="{FF2B5EF4-FFF2-40B4-BE49-F238E27FC236}">
                <a16:creationId xmlns:a16="http://schemas.microsoft.com/office/drawing/2014/main" id="{17C09EFF-C27C-4875-B393-58637E310497}"/>
              </a:ext>
            </a:extLst>
          </p:cNvPr>
          <p:cNvSpPr txBox="1"/>
          <p:nvPr/>
        </p:nvSpPr>
        <p:spPr>
          <a:xfrm>
            <a:off x="2718770" y="5657632"/>
            <a:ext cx="1758815" cy="338554"/>
          </a:xfrm>
          <a:prstGeom prst="rect">
            <a:avLst/>
          </a:prstGeom>
          <a:noFill/>
        </p:spPr>
        <p:txBody>
          <a:bodyPr wrap="none" rtlCol="0">
            <a:spAutoFit/>
          </a:bodyPr>
          <a:lstStyle/>
          <a:p>
            <a:r>
              <a:rPr lang="en-IN" sz="1600" b="1" i="1" dirty="0"/>
              <a:t>Synthetic Image</a:t>
            </a:r>
          </a:p>
        </p:txBody>
      </p:sp>
      <p:sp>
        <p:nvSpPr>
          <p:cNvPr id="13" name="TextBox 12">
            <a:extLst>
              <a:ext uri="{FF2B5EF4-FFF2-40B4-BE49-F238E27FC236}">
                <a16:creationId xmlns:a16="http://schemas.microsoft.com/office/drawing/2014/main" id="{FDEE2BD8-27A8-4377-9B29-90BB171C937F}"/>
              </a:ext>
            </a:extLst>
          </p:cNvPr>
          <p:cNvSpPr txBox="1"/>
          <p:nvPr/>
        </p:nvSpPr>
        <p:spPr>
          <a:xfrm>
            <a:off x="7813520" y="5633509"/>
            <a:ext cx="1301959" cy="338554"/>
          </a:xfrm>
          <a:prstGeom prst="rect">
            <a:avLst/>
          </a:prstGeom>
          <a:noFill/>
        </p:spPr>
        <p:txBody>
          <a:bodyPr wrap="none" rtlCol="0">
            <a:spAutoFit/>
          </a:bodyPr>
          <a:lstStyle/>
          <a:p>
            <a:r>
              <a:rPr lang="en-IN" sz="1600" b="1" i="1" dirty="0"/>
              <a:t>Fake Image</a:t>
            </a:r>
          </a:p>
        </p:txBody>
      </p:sp>
    </p:spTree>
    <p:extLst>
      <p:ext uri="{BB962C8B-B14F-4D97-AF65-F5344CB8AC3E}">
        <p14:creationId xmlns:p14="http://schemas.microsoft.com/office/powerpoint/2010/main" val="4178297469"/>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a:xfrm>
            <a:off x="1558925" y="123825"/>
            <a:ext cx="10440988" cy="468314"/>
          </a:xfrm>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0" y="1033285"/>
            <a:ext cx="4167739"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a:latin typeface="Segoe UI" panose="020B0502040204020203" pitchFamily="34" charset="0"/>
                <a:ea typeface="Roboto" panose="020B0604020202020204" charset="0"/>
                <a:cs typeface="Segoe UI" panose="020B0502040204020203" pitchFamily="34" charset="0"/>
              </a:rPr>
              <a:t>Classifier Architecture</a:t>
            </a:r>
          </a:p>
        </p:txBody>
      </p:sp>
      <p:sp>
        <p:nvSpPr>
          <p:cNvPr id="9" name="TextBox 8">
            <a:extLst>
              <a:ext uri="{FF2B5EF4-FFF2-40B4-BE49-F238E27FC236}">
                <a16:creationId xmlns:a16="http://schemas.microsoft.com/office/drawing/2014/main" id="{0B98ABA7-3206-4C0E-980E-D42DC40A85FC}"/>
              </a:ext>
            </a:extLst>
          </p:cNvPr>
          <p:cNvSpPr txBox="1"/>
          <p:nvPr/>
        </p:nvSpPr>
        <p:spPr>
          <a:xfrm>
            <a:off x="3423599" y="5868192"/>
            <a:ext cx="5527407" cy="276999"/>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Classifier architecture</a:t>
            </a:r>
            <a:r>
              <a:rPr lang="en-GB" sz="1200" dirty="0">
                <a:latin typeface="Segoe UI" panose="020B0502040204020203" pitchFamily="34" charset="0"/>
                <a:ea typeface="Roboto" panose="02000000000000000000" pitchFamily="2" charset="0"/>
                <a:cs typeface="Segoe UI" panose="020B0502040204020203" pitchFamily="34" charset="0"/>
              </a:rPr>
              <a:t>.</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sp>
        <p:nvSpPr>
          <p:cNvPr id="5" name="Rectangle 4">
            <a:extLst>
              <a:ext uri="{FF2B5EF4-FFF2-40B4-BE49-F238E27FC236}">
                <a16:creationId xmlns:a16="http://schemas.microsoft.com/office/drawing/2014/main" id="{BB6B81B1-5777-44AC-9813-90508558F0B9}"/>
              </a:ext>
            </a:extLst>
          </p:cNvPr>
          <p:cNvSpPr/>
          <p:nvPr/>
        </p:nvSpPr>
        <p:spPr>
          <a:xfrm>
            <a:off x="2124007" y="2377785"/>
            <a:ext cx="536930" cy="3044758"/>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cxnSp>
        <p:nvCxnSpPr>
          <p:cNvPr id="6" name="Straight Arrow Connector 5">
            <a:extLst>
              <a:ext uri="{FF2B5EF4-FFF2-40B4-BE49-F238E27FC236}">
                <a16:creationId xmlns:a16="http://schemas.microsoft.com/office/drawing/2014/main" id="{9206F2CB-F562-4933-800C-E9E635A7F755}"/>
              </a:ext>
            </a:extLst>
          </p:cNvPr>
          <p:cNvCxnSpPr>
            <a:cxnSpLocks/>
          </p:cNvCxnSpPr>
          <p:nvPr/>
        </p:nvCxnSpPr>
        <p:spPr>
          <a:xfrm>
            <a:off x="1582384" y="3855688"/>
            <a:ext cx="541623" cy="0"/>
          </a:xfrm>
          <a:prstGeom prst="straightConnector1">
            <a:avLst/>
          </a:prstGeom>
          <a:noFill/>
          <a:ln w="76200" cap="flat" cmpd="sng">
            <a:solidFill>
              <a:srgbClr val="004075"/>
            </a:solidFill>
            <a:prstDash val="solid"/>
            <a:round/>
            <a:headEnd type="none" w="med" len="med"/>
            <a:tailEnd type="triangle" w="med" len="med"/>
          </a:ln>
        </p:spPr>
      </p:cxnSp>
      <p:sp>
        <p:nvSpPr>
          <p:cNvPr id="7" name="TextBox 6">
            <a:extLst>
              <a:ext uri="{FF2B5EF4-FFF2-40B4-BE49-F238E27FC236}">
                <a16:creationId xmlns:a16="http://schemas.microsoft.com/office/drawing/2014/main" id="{F05FBAA5-D09E-486E-8DAD-26825BB9A505}"/>
              </a:ext>
            </a:extLst>
          </p:cNvPr>
          <p:cNvSpPr txBox="1"/>
          <p:nvPr/>
        </p:nvSpPr>
        <p:spPr>
          <a:xfrm rot="16200000">
            <a:off x="425292" y="3513733"/>
            <a:ext cx="1737143" cy="369332"/>
          </a:xfrm>
          <a:prstGeom prst="rect">
            <a:avLst/>
          </a:prstGeom>
          <a:noFill/>
        </p:spPr>
        <p:txBody>
          <a:bodyPr wrap="square" rtlCol="0">
            <a:spAutoFit/>
          </a:bodyPr>
          <a:lstStyle/>
          <a:p>
            <a:r>
              <a:rPr lang="en-IN" b="1" i="1" dirty="0">
                <a:latin typeface="Segoe UI" panose="020B0502040204020203" pitchFamily="34" charset="0"/>
                <a:ea typeface="Roboto" panose="02000000000000000000" pitchFamily="2" charset="0"/>
                <a:cs typeface="Segoe UI" panose="020B0502040204020203" pitchFamily="34" charset="0"/>
              </a:rPr>
              <a:t>256 x 256 x 1</a:t>
            </a:r>
          </a:p>
        </p:txBody>
      </p:sp>
      <p:sp>
        <p:nvSpPr>
          <p:cNvPr id="11" name="TextBox 10">
            <a:extLst>
              <a:ext uri="{FF2B5EF4-FFF2-40B4-BE49-F238E27FC236}">
                <a16:creationId xmlns:a16="http://schemas.microsoft.com/office/drawing/2014/main" id="{0DBDD272-1A27-43E7-AF33-198D5A916ECE}"/>
              </a:ext>
            </a:extLst>
          </p:cNvPr>
          <p:cNvSpPr txBox="1"/>
          <p:nvPr/>
        </p:nvSpPr>
        <p:spPr>
          <a:xfrm rot="16200000">
            <a:off x="881446" y="3819118"/>
            <a:ext cx="3022052" cy="369332"/>
          </a:xfrm>
          <a:prstGeom prst="rect">
            <a:avLst/>
          </a:prstGeom>
          <a:noFill/>
        </p:spPr>
        <p:txBody>
          <a:bodyPr wrap="square" rtlCol="0">
            <a:spAutoFit/>
          </a:bodyPr>
          <a:lstStyle/>
          <a:p>
            <a:pPr algn="ctr"/>
            <a:r>
              <a:rPr lang="en-IN" b="1" i="1" dirty="0">
                <a:latin typeface="Segoe UI" panose="020B0502040204020203" pitchFamily="34" charset="0"/>
                <a:ea typeface="Roboto" panose="02000000000000000000" pitchFamily="2" charset="0"/>
                <a:cs typeface="Segoe UI" panose="020B0502040204020203" pitchFamily="34" charset="0"/>
              </a:rPr>
              <a:t>Conv. </a:t>
            </a:r>
            <a:r>
              <a:rPr lang="en-IN" b="1" i="1" dirty="0" err="1">
                <a:latin typeface="Segoe UI" panose="020B0502040204020203" pitchFamily="34" charset="0"/>
                <a:ea typeface="Roboto" panose="02000000000000000000" pitchFamily="2" charset="0"/>
                <a:cs typeface="Segoe UI" panose="020B0502040204020203" pitchFamily="34" charset="0"/>
              </a:rPr>
              <a:t>ReLU</a:t>
            </a:r>
            <a:r>
              <a:rPr lang="en-IN" b="1" i="1" dirty="0">
                <a:latin typeface="Segoe UI" panose="020B0502040204020203" pitchFamily="34" charset="0"/>
                <a:ea typeface="Roboto" panose="02000000000000000000" pitchFamily="2" charset="0"/>
                <a:cs typeface="Segoe UI" panose="020B0502040204020203" pitchFamily="34" charset="0"/>
              </a:rPr>
              <a:t> 32, 3x3, 1</a:t>
            </a:r>
          </a:p>
        </p:txBody>
      </p:sp>
      <p:sp>
        <p:nvSpPr>
          <p:cNvPr id="12" name="Rectangle 11">
            <a:extLst>
              <a:ext uri="{FF2B5EF4-FFF2-40B4-BE49-F238E27FC236}">
                <a16:creationId xmlns:a16="http://schemas.microsoft.com/office/drawing/2014/main" id="{268DB2E7-6C9E-41E9-99DE-2AD4EFF61D19}"/>
              </a:ext>
            </a:extLst>
          </p:cNvPr>
          <p:cNvSpPr/>
          <p:nvPr/>
        </p:nvSpPr>
        <p:spPr>
          <a:xfrm>
            <a:off x="3218298" y="2375571"/>
            <a:ext cx="536930" cy="3044758"/>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14" name="Rectangle 13">
            <a:extLst>
              <a:ext uri="{FF2B5EF4-FFF2-40B4-BE49-F238E27FC236}">
                <a16:creationId xmlns:a16="http://schemas.microsoft.com/office/drawing/2014/main" id="{0486118D-A7CF-40AD-AFA2-9350B75EFBF3}"/>
              </a:ext>
            </a:extLst>
          </p:cNvPr>
          <p:cNvSpPr/>
          <p:nvPr/>
        </p:nvSpPr>
        <p:spPr>
          <a:xfrm>
            <a:off x="4285419" y="2375571"/>
            <a:ext cx="536930" cy="3044758"/>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18" name="Rectangle 17">
            <a:extLst>
              <a:ext uri="{FF2B5EF4-FFF2-40B4-BE49-F238E27FC236}">
                <a16:creationId xmlns:a16="http://schemas.microsoft.com/office/drawing/2014/main" id="{303569E9-ECC2-4566-BD2A-52C79BA6E068}"/>
              </a:ext>
            </a:extLst>
          </p:cNvPr>
          <p:cNvSpPr/>
          <p:nvPr/>
        </p:nvSpPr>
        <p:spPr>
          <a:xfrm>
            <a:off x="5374541" y="2355460"/>
            <a:ext cx="536930" cy="306486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21" name="Rectangle 20">
            <a:extLst>
              <a:ext uri="{FF2B5EF4-FFF2-40B4-BE49-F238E27FC236}">
                <a16:creationId xmlns:a16="http://schemas.microsoft.com/office/drawing/2014/main" id="{1CDA5081-4160-4CD8-B3A0-0A1ABFAF4AD7}"/>
              </a:ext>
            </a:extLst>
          </p:cNvPr>
          <p:cNvSpPr/>
          <p:nvPr/>
        </p:nvSpPr>
        <p:spPr>
          <a:xfrm>
            <a:off x="6440439" y="2333309"/>
            <a:ext cx="536930" cy="3044758"/>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25" name="TextBox 24">
            <a:extLst>
              <a:ext uri="{FF2B5EF4-FFF2-40B4-BE49-F238E27FC236}">
                <a16:creationId xmlns:a16="http://schemas.microsoft.com/office/drawing/2014/main" id="{12B04E12-0FFF-492D-9D3D-0AC5C89077CB}"/>
              </a:ext>
            </a:extLst>
          </p:cNvPr>
          <p:cNvSpPr txBox="1"/>
          <p:nvPr/>
        </p:nvSpPr>
        <p:spPr>
          <a:xfrm rot="16200000">
            <a:off x="10474120" y="3585718"/>
            <a:ext cx="842921" cy="369332"/>
          </a:xfrm>
          <a:prstGeom prst="rect">
            <a:avLst/>
          </a:prstGeom>
          <a:noFill/>
        </p:spPr>
        <p:txBody>
          <a:bodyPr wrap="square" rtlCol="0">
            <a:spAutoFit/>
          </a:bodyPr>
          <a:lstStyle/>
          <a:p>
            <a:r>
              <a:rPr lang="en-IN" b="1" i="1" dirty="0">
                <a:latin typeface="Segoe UI" panose="020B0502040204020203" pitchFamily="34" charset="0"/>
                <a:ea typeface="Roboto" panose="02000000000000000000" pitchFamily="2" charset="0"/>
                <a:cs typeface="Segoe UI" panose="020B0502040204020203" pitchFamily="34" charset="0"/>
              </a:rPr>
              <a:t>1 x 10 </a:t>
            </a:r>
          </a:p>
        </p:txBody>
      </p:sp>
      <p:sp>
        <p:nvSpPr>
          <p:cNvPr id="26" name="TextBox 25">
            <a:extLst>
              <a:ext uri="{FF2B5EF4-FFF2-40B4-BE49-F238E27FC236}">
                <a16:creationId xmlns:a16="http://schemas.microsoft.com/office/drawing/2014/main" id="{1F0C1E93-6FE4-44ED-97EC-7465F9D188EF}"/>
              </a:ext>
            </a:extLst>
          </p:cNvPr>
          <p:cNvSpPr txBox="1"/>
          <p:nvPr/>
        </p:nvSpPr>
        <p:spPr>
          <a:xfrm rot="16200000">
            <a:off x="1950961" y="3833924"/>
            <a:ext cx="3044757" cy="369332"/>
          </a:xfrm>
          <a:prstGeom prst="rect">
            <a:avLst/>
          </a:prstGeom>
          <a:noFill/>
        </p:spPr>
        <p:txBody>
          <a:bodyPr wrap="square" rtlCol="0">
            <a:spAutoFit/>
          </a:bodyPr>
          <a:lstStyle/>
          <a:p>
            <a:pPr algn="ctr"/>
            <a:r>
              <a:rPr lang="en-IN" b="1" i="1" dirty="0">
                <a:latin typeface="Segoe UI" panose="020B0502040204020203" pitchFamily="34" charset="0"/>
                <a:ea typeface="Roboto" panose="02000000000000000000" pitchFamily="2" charset="0"/>
                <a:cs typeface="Segoe UI" panose="020B0502040204020203" pitchFamily="34" charset="0"/>
              </a:rPr>
              <a:t>Conv. </a:t>
            </a:r>
            <a:r>
              <a:rPr lang="en-IN" b="1" i="1" dirty="0" err="1">
                <a:latin typeface="Segoe UI" panose="020B0502040204020203" pitchFamily="34" charset="0"/>
                <a:ea typeface="Roboto" panose="02000000000000000000" pitchFamily="2" charset="0"/>
                <a:cs typeface="Segoe UI" panose="020B0502040204020203" pitchFamily="34" charset="0"/>
              </a:rPr>
              <a:t>ReLU</a:t>
            </a:r>
            <a:r>
              <a:rPr lang="en-IN" b="1" i="1" dirty="0">
                <a:latin typeface="Segoe UI" panose="020B0502040204020203" pitchFamily="34" charset="0"/>
                <a:ea typeface="Roboto" panose="02000000000000000000" pitchFamily="2" charset="0"/>
                <a:cs typeface="Segoe UI" panose="020B0502040204020203" pitchFamily="34" charset="0"/>
              </a:rPr>
              <a:t> 64, 3x3, 1</a:t>
            </a:r>
          </a:p>
        </p:txBody>
      </p:sp>
      <p:sp>
        <p:nvSpPr>
          <p:cNvPr id="27" name="TextBox 26">
            <a:extLst>
              <a:ext uri="{FF2B5EF4-FFF2-40B4-BE49-F238E27FC236}">
                <a16:creationId xmlns:a16="http://schemas.microsoft.com/office/drawing/2014/main" id="{43F65C90-BE5E-405F-9C2D-55C130C0007A}"/>
              </a:ext>
            </a:extLst>
          </p:cNvPr>
          <p:cNvSpPr txBox="1"/>
          <p:nvPr/>
        </p:nvSpPr>
        <p:spPr>
          <a:xfrm rot="16200000">
            <a:off x="2994164" y="3811699"/>
            <a:ext cx="3044757" cy="369332"/>
          </a:xfrm>
          <a:prstGeom prst="rect">
            <a:avLst/>
          </a:prstGeom>
          <a:noFill/>
        </p:spPr>
        <p:txBody>
          <a:bodyPr wrap="square" rtlCol="0">
            <a:spAutoFit/>
          </a:bodyPr>
          <a:lstStyle/>
          <a:p>
            <a:pPr algn="ctr"/>
            <a:r>
              <a:rPr lang="en-IN" b="1" i="1" dirty="0">
                <a:latin typeface="Segoe UI" panose="020B0502040204020203" pitchFamily="34" charset="0"/>
                <a:ea typeface="Roboto" panose="02000000000000000000" pitchFamily="2" charset="0"/>
                <a:cs typeface="Segoe UI" panose="020B0502040204020203" pitchFamily="34" charset="0"/>
              </a:rPr>
              <a:t>Max Pooling, 2x2, 2</a:t>
            </a:r>
          </a:p>
        </p:txBody>
      </p:sp>
      <p:sp>
        <p:nvSpPr>
          <p:cNvPr id="28" name="TextBox 27">
            <a:extLst>
              <a:ext uri="{FF2B5EF4-FFF2-40B4-BE49-F238E27FC236}">
                <a16:creationId xmlns:a16="http://schemas.microsoft.com/office/drawing/2014/main" id="{36B4BE6F-260D-46B1-85B5-1FADEF4DD03E}"/>
              </a:ext>
            </a:extLst>
          </p:cNvPr>
          <p:cNvSpPr txBox="1"/>
          <p:nvPr/>
        </p:nvSpPr>
        <p:spPr>
          <a:xfrm rot="16200000">
            <a:off x="4132215" y="3811947"/>
            <a:ext cx="3064868" cy="369332"/>
          </a:xfrm>
          <a:prstGeom prst="rect">
            <a:avLst/>
          </a:prstGeom>
          <a:noFill/>
        </p:spPr>
        <p:txBody>
          <a:bodyPr wrap="square" rtlCol="0">
            <a:spAutoFit/>
          </a:bodyPr>
          <a:lstStyle/>
          <a:p>
            <a:pPr algn="ctr"/>
            <a:r>
              <a:rPr lang="en-IN" b="1" i="1" dirty="0">
                <a:latin typeface="Segoe UI" panose="020B0502040204020203" pitchFamily="34" charset="0"/>
                <a:ea typeface="Roboto" panose="02000000000000000000" pitchFamily="2" charset="0"/>
                <a:cs typeface="Segoe UI" panose="020B0502040204020203" pitchFamily="34" charset="0"/>
              </a:rPr>
              <a:t>Dropout 0.25</a:t>
            </a:r>
          </a:p>
        </p:txBody>
      </p:sp>
      <p:sp>
        <p:nvSpPr>
          <p:cNvPr id="29" name="TextBox 28">
            <a:extLst>
              <a:ext uri="{FF2B5EF4-FFF2-40B4-BE49-F238E27FC236}">
                <a16:creationId xmlns:a16="http://schemas.microsoft.com/office/drawing/2014/main" id="{69547AE8-DB7C-4B6F-A1B1-0331A518664B}"/>
              </a:ext>
            </a:extLst>
          </p:cNvPr>
          <p:cNvSpPr txBox="1"/>
          <p:nvPr/>
        </p:nvSpPr>
        <p:spPr>
          <a:xfrm rot="16200000">
            <a:off x="5231077" y="3725380"/>
            <a:ext cx="2936040" cy="369332"/>
          </a:xfrm>
          <a:prstGeom prst="rect">
            <a:avLst/>
          </a:prstGeom>
          <a:noFill/>
        </p:spPr>
        <p:txBody>
          <a:bodyPr wrap="square" rtlCol="0">
            <a:spAutoFit/>
          </a:bodyPr>
          <a:lstStyle/>
          <a:p>
            <a:pPr algn="ctr"/>
            <a:r>
              <a:rPr lang="en-IN" b="1" i="1" dirty="0">
                <a:latin typeface="Segoe UI" panose="020B0502040204020203" pitchFamily="34" charset="0"/>
                <a:ea typeface="Roboto" panose="02000000000000000000" pitchFamily="2" charset="0"/>
                <a:cs typeface="Segoe UI" panose="020B0502040204020203" pitchFamily="34" charset="0"/>
              </a:rPr>
              <a:t>Flatten Layer</a:t>
            </a:r>
          </a:p>
        </p:txBody>
      </p:sp>
      <p:sp>
        <p:nvSpPr>
          <p:cNvPr id="30" name="Rectangle 29">
            <a:extLst>
              <a:ext uri="{FF2B5EF4-FFF2-40B4-BE49-F238E27FC236}">
                <a16:creationId xmlns:a16="http://schemas.microsoft.com/office/drawing/2014/main" id="{4A1CD06A-DE9C-4F18-842C-E2D6B883E0EE}"/>
              </a:ext>
            </a:extLst>
          </p:cNvPr>
          <p:cNvSpPr/>
          <p:nvPr/>
        </p:nvSpPr>
        <p:spPr>
          <a:xfrm>
            <a:off x="7501316" y="2339873"/>
            <a:ext cx="536930" cy="3044758"/>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32" name="TextBox 31">
            <a:extLst>
              <a:ext uri="{FF2B5EF4-FFF2-40B4-BE49-F238E27FC236}">
                <a16:creationId xmlns:a16="http://schemas.microsoft.com/office/drawing/2014/main" id="{F89E6D55-A98A-436D-B6EC-4B14AB1AE185}"/>
              </a:ext>
            </a:extLst>
          </p:cNvPr>
          <p:cNvSpPr txBox="1"/>
          <p:nvPr/>
        </p:nvSpPr>
        <p:spPr>
          <a:xfrm rot="16200000">
            <a:off x="6238505" y="3825032"/>
            <a:ext cx="3044757" cy="369332"/>
          </a:xfrm>
          <a:prstGeom prst="rect">
            <a:avLst/>
          </a:prstGeom>
          <a:noFill/>
        </p:spPr>
        <p:txBody>
          <a:bodyPr wrap="square" rtlCol="0">
            <a:spAutoFit/>
          </a:bodyPr>
          <a:lstStyle/>
          <a:p>
            <a:pPr algn="ctr"/>
            <a:r>
              <a:rPr lang="en-IN" b="1" i="1" dirty="0">
                <a:latin typeface="Segoe UI" panose="020B0502040204020203" pitchFamily="34" charset="0"/>
                <a:ea typeface="Roboto" panose="02000000000000000000" pitchFamily="2" charset="0"/>
                <a:cs typeface="Segoe UI" panose="020B0502040204020203" pitchFamily="34" charset="0"/>
              </a:rPr>
              <a:t>Dense Layer, </a:t>
            </a:r>
            <a:r>
              <a:rPr lang="en-IN" b="1" i="1" dirty="0" err="1">
                <a:latin typeface="Segoe UI" panose="020B0502040204020203" pitchFamily="34" charset="0"/>
                <a:ea typeface="Roboto" panose="02000000000000000000" pitchFamily="2" charset="0"/>
                <a:cs typeface="Segoe UI" panose="020B0502040204020203" pitchFamily="34" charset="0"/>
              </a:rPr>
              <a:t>ReLU</a:t>
            </a:r>
            <a:endParaRPr lang="en-IN" b="1" i="1" dirty="0">
              <a:latin typeface="Segoe UI" panose="020B0502040204020203" pitchFamily="34" charset="0"/>
              <a:ea typeface="Roboto" panose="02000000000000000000" pitchFamily="2" charset="0"/>
              <a:cs typeface="Segoe UI" panose="020B0502040204020203" pitchFamily="34" charset="0"/>
            </a:endParaRPr>
          </a:p>
        </p:txBody>
      </p:sp>
      <p:sp>
        <p:nvSpPr>
          <p:cNvPr id="33" name="Rectangle 32">
            <a:extLst>
              <a:ext uri="{FF2B5EF4-FFF2-40B4-BE49-F238E27FC236}">
                <a16:creationId xmlns:a16="http://schemas.microsoft.com/office/drawing/2014/main" id="{B66012B8-B805-40C5-A667-0B71105E1D50}"/>
              </a:ext>
            </a:extLst>
          </p:cNvPr>
          <p:cNvSpPr/>
          <p:nvPr/>
        </p:nvSpPr>
        <p:spPr>
          <a:xfrm>
            <a:off x="8590979" y="2320442"/>
            <a:ext cx="536930" cy="3044758"/>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35" name="TextBox 34">
            <a:extLst>
              <a:ext uri="{FF2B5EF4-FFF2-40B4-BE49-F238E27FC236}">
                <a16:creationId xmlns:a16="http://schemas.microsoft.com/office/drawing/2014/main" id="{8F527EFE-03C7-43D7-9A7A-6FC043806EF6}"/>
              </a:ext>
            </a:extLst>
          </p:cNvPr>
          <p:cNvSpPr txBox="1"/>
          <p:nvPr/>
        </p:nvSpPr>
        <p:spPr>
          <a:xfrm rot="16200000">
            <a:off x="7323848" y="3745323"/>
            <a:ext cx="3044757" cy="369332"/>
          </a:xfrm>
          <a:prstGeom prst="rect">
            <a:avLst/>
          </a:prstGeom>
          <a:noFill/>
        </p:spPr>
        <p:txBody>
          <a:bodyPr wrap="square" rtlCol="0">
            <a:spAutoFit/>
          </a:bodyPr>
          <a:lstStyle/>
          <a:p>
            <a:pPr algn="ctr"/>
            <a:r>
              <a:rPr lang="en-IN" b="1" i="1" dirty="0">
                <a:latin typeface="Segoe UI" panose="020B0502040204020203" pitchFamily="34" charset="0"/>
                <a:ea typeface="Roboto" panose="02000000000000000000" pitchFamily="2" charset="0"/>
                <a:cs typeface="Segoe UI" panose="020B0502040204020203" pitchFamily="34" charset="0"/>
              </a:rPr>
              <a:t>Dropout 0.50</a:t>
            </a:r>
          </a:p>
        </p:txBody>
      </p:sp>
      <p:cxnSp>
        <p:nvCxnSpPr>
          <p:cNvPr id="43" name="Straight Arrow Connector 42">
            <a:extLst>
              <a:ext uri="{FF2B5EF4-FFF2-40B4-BE49-F238E27FC236}">
                <a16:creationId xmlns:a16="http://schemas.microsoft.com/office/drawing/2014/main" id="{C62E7BE5-67C3-4A3A-B108-E0884754900D}"/>
              </a:ext>
            </a:extLst>
          </p:cNvPr>
          <p:cNvCxnSpPr>
            <a:cxnSpLocks/>
          </p:cNvCxnSpPr>
          <p:nvPr/>
        </p:nvCxnSpPr>
        <p:spPr>
          <a:xfrm>
            <a:off x="2676675" y="3872840"/>
            <a:ext cx="541623" cy="0"/>
          </a:xfrm>
          <a:prstGeom prst="straightConnector1">
            <a:avLst/>
          </a:prstGeom>
          <a:noFill/>
          <a:ln w="76200" cap="flat" cmpd="sng">
            <a:solidFill>
              <a:srgbClr val="004075"/>
            </a:solidFill>
            <a:prstDash val="solid"/>
            <a:round/>
            <a:headEnd type="none" w="med" len="med"/>
            <a:tailEnd type="triangle" w="med" len="med"/>
          </a:ln>
        </p:spPr>
      </p:cxnSp>
      <p:cxnSp>
        <p:nvCxnSpPr>
          <p:cNvPr id="44" name="Straight Arrow Connector 43">
            <a:extLst>
              <a:ext uri="{FF2B5EF4-FFF2-40B4-BE49-F238E27FC236}">
                <a16:creationId xmlns:a16="http://schemas.microsoft.com/office/drawing/2014/main" id="{6002A44F-F0FD-489F-8921-339926EE0FB1}"/>
              </a:ext>
            </a:extLst>
          </p:cNvPr>
          <p:cNvCxnSpPr>
            <a:cxnSpLocks/>
          </p:cNvCxnSpPr>
          <p:nvPr/>
        </p:nvCxnSpPr>
        <p:spPr>
          <a:xfrm>
            <a:off x="3755228" y="3862252"/>
            <a:ext cx="541623" cy="0"/>
          </a:xfrm>
          <a:prstGeom prst="straightConnector1">
            <a:avLst/>
          </a:prstGeom>
          <a:noFill/>
          <a:ln w="76200" cap="flat" cmpd="sng">
            <a:solidFill>
              <a:srgbClr val="004075"/>
            </a:solidFill>
            <a:prstDash val="solid"/>
            <a:round/>
            <a:headEnd type="none" w="med" len="med"/>
            <a:tailEnd type="triangle" w="med" len="med"/>
          </a:ln>
        </p:spPr>
      </p:cxnSp>
      <p:cxnSp>
        <p:nvCxnSpPr>
          <p:cNvPr id="45" name="Straight Arrow Connector 44">
            <a:extLst>
              <a:ext uri="{FF2B5EF4-FFF2-40B4-BE49-F238E27FC236}">
                <a16:creationId xmlns:a16="http://schemas.microsoft.com/office/drawing/2014/main" id="{56EDD8F7-1800-4B34-8B11-5DBABEB972BC}"/>
              </a:ext>
            </a:extLst>
          </p:cNvPr>
          <p:cNvCxnSpPr>
            <a:cxnSpLocks/>
          </p:cNvCxnSpPr>
          <p:nvPr/>
        </p:nvCxnSpPr>
        <p:spPr>
          <a:xfrm>
            <a:off x="4822349" y="3842821"/>
            <a:ext cx="541623" cy="0"/>
          </a:xfrm>
          <a:prstGeom prst="straightConnector1">
            <a:avLst/>
          </a:prstGeom>
          <a:noFill/>
          <a:ln w="76200" cap="flat" cmpd="sng">
            <a:solidFill>
              <a:srgbClr val="004075"/>
            </a:solidFill>
            <a:prstDash val="solid"/>
            <a:round/>
            <a:headEnd type="none" w="med" len="med"/>
            <a:tailEnd type="triangle" w="med" len="med"/>
          </a:ln>
        </p:spPr>
      </p:cxnSp>
      <p:cxnSp>
        <p:nvCxnSpPr>
          <p:cNvPr id="46" name="Straight Arrow Connector 45">
            <a:extLst>
              <a:ext uri="{FF2B5EF4-FFF2-40B4-BE49-F238E27FC236}">
                <a16:creationId xmlns:a16="http://schemas.microsoft.com/office/drawing/2014/main" id="{DAD545CA-3926-41B2-A18A-E8A9DFEC8A87}"/>
              </a:ext>
            </a:extLst>
          </p:cNvPr>
          <p:cNvCxnSpPr>
            <a:cxnSpLocks/>
          </p:cNvCxnSpPr>
          <p:nvPr/>
        </p:nvCxnSpPr>
        <p:spPr>
          <a:xfrm>
            <a:off x="5916492" y="3862252"/>
            <a:ext cx="541623" cy="0"/>
          </a:xfrm>
          <a:prstGeom prst="straightConnector1">
            <a:avLst/>
          </a:prstGeom>
          <a:noFill/>
          <a:ln w="76200" cap="flat" cmpd="sng">
            <a:solidFill>
              <a:srgbClr val="004075"/>
            </a:solidFill>
            <a:prstDash val="solid"/>
            <a:round/>
            <a:headEnd type="none" w="med" len="med"/>
            <a:tailEnd type="triangle" w="med" len="med"/>
          </a:ln>
        </p:spPr>
      </p:cxnSp>
      <p:cxnSp>
        <p:nvCxnSpPr>
          <p:cNvPr id="47" name="Straight Arrow Connector 46">
            <a:extLst>
              <a:ext uri="{FF2B5EF4-FFF2-40B4-BE49-F238E27FC236}">
                <a16:creationId xmlns:a16="http://schemas.microsoft.com/office/drawing/2014/main" id="{C765F869-3EB7-4475-9E22-207AB35264A2}"/>
              </a:ext>
            </a:extLst>
          </p:cNvPr>
          <p:cNvCxnSpPr>
            <a:cxnSpLocks/>
          </p:cNvCxnSpPr>
          <p:nvPr/>
        </p:nvCxnSpPr>
        <p:spPr>
          <a:xfrm>
            <a:off x="6977369" y="3842821"/>
            <a:ext cx="541623" cy="0"/>
          </a:xfrm>
          <a:prstGeom prst="straightConnector1">
            <a:avLst/>
          </a:prstGeom>
          <a:noFill/>
          <a:ln w="76200" cap="flat" cmpd="sng">
            <a:solidFill>
              <a:srgbClr val="004075"/>
            </a:solidFill>
            <a:prstDash val="solid"/>
            <a:round/>
            <a:headEnd type="none" w="med" len="med"/>
            <a:tailEnd type="triangle" w="med" len="med"/>
          </a:ln>
        </p:spPr>
      </p:cxnSp>
      <p:cxnSp>
        <p:nvCxnSpPr>
          <p:cNvPr id="48" name="Straight Arrow Connector 47">
            <a:extLst>
              <a:ext uri="{FF2B5EF4-FFF2-40B4-BE49-F238E27FC236}">
                <a16:creationId xmlns:a16="http://schemas.microsoft.com/office/drawing/2014/main" id="{92E88E72-610C-40D2-95E1-ED0510E88F34}"/>
              </a:ext>
            </a:extLst>
          </p:cNvPr>
          <p:cNvCxnSpPr>
            <a:cxnSpLocks/>
          </p:cNvCxnSpPr>
          <p:nvPr/>
        </p:nvCxnSpPr>
        <p:spPr>
          <a:xfrm>
            <a:off x="8038246" y="3842821"/>
            <a:ext cx="541623" cy="0"/>
          </a:xfrm>
          <a:prstGeom prst="straightConnector1">
            <a:avLst/>
          </a:prstGeom>
          <a:noFill/>
          <a:ln w="76200" cap="flat" cmpd="sng">
            <a:solidFill>
              <a:srgbClr val="004075"/>
            </a:solidFill>
            <a:prstDash val="solid"/>
            <a:round/>
            <a:headEnd type="none" w="med" len="med"/>
            <a:tailEnd type="triangle" w="med" len="med"/>
          </a:ln>
        </p:spPr>
      </p:cxnSp>
      <p:cxnSp>
        <p:nvCxnSpPr>
          <p:cNvPr id="49" name="Straight Arrow Connector 48">
            <a:extLst>
              <a:ext uri="{FF2B5EF4-FFF2-40B4-BE49-F238E27FC236}">
                <a16:creationId xmlns:a16="http://schemas.microsoft.com/office/drawing/2014/main" id="{ABE73290-8D70-476F-8998-4FBC3D5BEB47}"/>
              </a:ext>
            </a:extLst>
          </p:cNvPr>
          <p:cNvCxnSpPr>
            <a:cxnSpLocks/>
          </p:cNvCxnSpPr>
          <p:nvPr/>
        </p:nvCxnSpPr>
        <p:spPr>
          <a:xfrm>
            <a:off x="9127909" y="3842821"/>
            <a:ext cx="541623" cy="0"/>
          </a:xfrm>
          <a:prstGeom prst="straightConnector1">
            <a:avLst/>
          </a:prstGeom>
          <a:noFill/>
          <a:ln w="76200" cap="flat" cmpd="sng">
            <a:solidFill>
              <a:srgbClr val="004075"/>
            </a:solidFill>
            <a:prstDash val="solid"/>
            <a:round/>
            <a:headEnd type="none" w="med" len="med"/>
            <a:tailEnd type="triangle" w="med" len="med"/>
          </a:ln>
        </p:spPr>
      </p:cxnSp>
      <p:sp>
        <p:nvSpPr>
          <p:cNvPr id="54" name="Rectangle 53">
            <a:extLst>
              <a:ext uri="{FF2B5EF4-FFF2-40B4-BE49-F238E27FC236}">
                <a16:creationId xmlns:a16="http://schemas.microsoft.com/office/drawing/2014/main" id="{0A64EFA2-F045-43BB-9C75-704714D4B8BD}"/>
              </a:ext>
            </a:extLst>
          </p:cNvPr>
          <p:cNvSpPr/>
          <p:nvPr/>
        </p:nvSpPr>
        <p:spPr>
          <a:xfrm>
            <a:off x="9666511" y="2263293"/>
            <a:ext cx="536930" cy="3044758"/>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endParaRPr lang="en-IN" sz="3200" b="1" i="1">
              <a:solidFill>
                <a:srgbClr val="00B050"/>
              </a:solidFill>
              <a:latin typeface="Segoe UI" panose="020B0502040204020203" pitchFamily="34" charset="0"/>
              <a:ea typeface="Roboto" panose="02000000000000000000" pitchFamily="2" charset="0"/>
              <a:cs typeface="Segoe UI" panose="020B0502040204020203" pitchFamily="34" charset="0"/>
            </a:endParaRPr>
          </a:p>
        </p:txBody>
      </p:sp>
      <p:sp>
        <p:nvSpPr>
          <p:cNvPr id="55" name="TextBox 54">
            <a:extLst>
              <a:ext uri="{FF2B5EF4-FFF2-40B4-BE49-F238E27FC236}">
                <a16:creationId xmlns:a16="http://schemas.microsoft.com/office/drawing/2014/main" id="{F9ADCA6C-9FED-4328-AA69-4AE4DBF1126E}"/>
              </a:ext>
            </a:extLst>
          </p:cNvPr>
          <p:cNvSpPr txBox="1"/>
          <p:nvPr/>
        </p:nvSpPr>
        <p:spPr>
          <a:xfrm rot="16200000">
            <a:off x="8399380" y="3688174"/>
            <a:ext cx="3044757" cy="369332"/>
          </a:xfrm>
          <a:prstGeom prst="rect">
            <a:avLst/>
          </a:prstGeom>
          <a:noFill/>
        </p:spPr>
        <p:txBody>
          <a:bodyPr wrap="square" rtlCol="0">
            <a:spAutoFit/>
          </a:bodyPr>
          <a:lstStyle/>
          <a:p>
            <a:pPr algn="ctr"/>
            <a:r>
              <a:rPr lang="en-IN" b="1" i="1" dirty="0">
                <a:latin typeface="Segoe UI" panose="020B0502040204020203" pitchFamily="34" charset="0"/>
                <a:ea typeface="Roboto" panose="02000000000000000000" pitchFamily="2" charset="0"/>
                <a:cs typeface="Segoe UI" panose="020B0502040204020203" pitchFamily="34" charset="0"/>
              </a:rPr>
              <a:t>Dense Layer, </a:t>
            </a:r>
            <a:r>
              <a:rPr lang="en-IN" b="1" i="1" dirty="0" err="1">
                <a:latin typeface="Segoe UI" panose="020B0502040204020203" pitchFamily="34" charset="0"/>
                <a:ea typeface="Roboto" panose="02000000000000000000" pitchFamily="2" charset="0"/>
                <a:cs typeface="Segoe UI" panose="020B0502040204020203" pitchFamily="34" charset="0"/>
              </a:rPr>
              <a:t>Softmax</a:t>
            </a:r>
            <a:endParaRPr lang="en-IN" b="1" i="1" dirty="0">
              <a:latin typeface="Segoe UI" panose="020B0502040204020203" pitchFamily="34" charset="0"/>
              <a:ea typeface="Roboto" panose="02000000000000000000" pitchFamily="2" charset="0"/>
              <a:cs typeface="Segoe UI" panose="020B0502040204020203" pitchFamily="34" charset="0"/>
            </a:endParaRPr>
          </a:p>
        </p:txBody>
      </p:sp>
      <p:cxnSp>
        <p:nvCxnSpPr>
          <p:cNvPr id="56" name="Straight Arrow Connector 55">
            <a:extLst>
              <a:ext uri="{FF2B5EF4-FFF2-40B4-BE49-F238E27FC236}">
                <a16:creationId xmlns:a16="http://schemas.microsoft.com/office/drawing/2014/main" id="{D15C600B-1123-4127-84D5-ABB138893770}"/>
              </a:ext>
            </a:extLst>
          </p:cNvPr>
          <p:cNvCxnSpPr>
            <a:cxnSpLocks/>
          </p:cNvCxnSpPr>
          <p:nvPr/>
        </p:nvCxnSpPr>
        <p:spPr>
          <a:xfrm>
            <a:off x="10203441" y="3785672"/>
            <a:ext cx="541623" cy="0"/>
          </a:xfrm>
          <a:prstGeom prst="straightConnector1">
            <a:avLst/>
          </a:prstGeom>
          <a:noFill/>
          <a:ln w="76200" cap="flat" cmpd="sng">
            <a:solidFill>
              <a:srgbClr val="004075"/>
            </a:solidFill>
            <a:prstDash val="solid"/>
            <a:round/>
            <a:headEnd type="none" w="med" len="med"/>
            <a:tailEnd type="triangle" w="med" len="med"/>
          </a:ln>
        </p:spPr>
      </p:cxnSp>
    </p:spTree>
    <p:extLst>
      <p:ext uri="{BB962C8B-B14F-4D97-AF65-F5344CB8AC3E}">
        <p14:creationId xmlns:p14="http://schemas.microsoft.com/office/powerpoint/2010/main" val="587197821"/>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37583" y="1019386"/>
            <a:ext cx="3843917" cy="334542"/>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Problem</a:t>
            </a:r>
            <a:endParaRPr lang="en-IN" dirty="0">
              <a:latin typeface="Segoe UI" panose="020B0502040204020203" pitchFamily="34" charset="0"/>
              <a:ea typeface="Roboto" panose="020B0604020202020204" charset="0"/>
              <a:cs typeface="Segoe UI" panose="020B0502040204020203" pitchFamily="34" charset="0"/>
            </a:endParaRPr>
          </a:p>
        </p:txBody>
      </p:sp>
      <p:sp>
        <p:nvSpPr>
          <p:cNvPr id="6" name="TextBox 5">
            <a:extLst>
              <a:ext uri="{FF2B5EF4-FFF2-40B4-BE49-F238E27FC236}">
                <a16:creationId xmlns:a16="http://schemas.microsoft.com/office/drawing/2014/main" id="{A5983A24-0748-45C0-AAB4-09A3BA7FD066}"/>
              </a:ext>
            </a:extLst>
          </p:cNvPr>
          <p:cNvSpPr txBox="1"/>
          <p:nvPr/>
        </p:nvSpPr>
        <p:spPr>
          <a:xfrm>
            <a:off x="3615927" y="5776713"/>
            <a:ext cx="5356623" cy="276999"/>
          </a:xfrm>
          <a:prstGeom prst="rect">
            <a:avLst/>
          </a:prstGeom>
          <a:noFill/>
        </p:spPr>
        <p:txBody>
          <a:bodyPr wrap="square">
            <a:spAutoFit/>
          </a:bodyPr>
          <a:lstStyle/>
          <a:p>
            <a:r>
              <a:rPr lang="en-GB" sz="1200" dirty="0">
                <a:effectLst/>
                <a:latin typeface="Segoe UI" panose="020B0502040204020203" pitchFamily="34" charset="0"/>
                <a:ea typeface="Roboto" panose="02000000000000000000" pitchFamily="2" charset="0"/>
                <a:cs typeface="Segoe UI" panose="020B0502040204020203" pitchFamily="34" charset="0"/>
              </a:rPr>
              <a:t>Figure 5: An illustration of the domain gap problem this thesis aims to solve.</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pic>
        <p:nvPicPr>
          <p:cNvPr id="4" name="Picture 3">
            <a:extLst>
              <a:ext uri="{FF2B5EF4-FFF2-40B4-BE49-F238E27FC236}">
                <a16:creationId xmlns:a16="http://schemas.microsoft.com/office/drawing/2014/main" id="{477BBE51-9A55-4ECC-A1D9-CE372ED52AD3}"/>
              </a:ext>
            </a:extLst>
          </p:cNvPr>
          <p:cNvPicPr>
            <a:picLocks noChangeAspect="1"/>
          </p:cNvPicPr>
          <p:nvPr/>
        </p:nvPicPr>
        <p:blipFill>
          <a:blip r:embed="rId3"/>
          <a:stretch>
            <a:fillRect/>
          </a:stretch>
        </p:blipFill>
        <p:spPr>
          <a:xfrm>
            <a:off x="1175651" y="1631960"/>
            <a:ext cx="9840698" cy="3801005"/>
          </a:xfrm>
          <a:prstGeom prst="rect">
            <a:avLst/>
          </a:prstGeom>
        </p:spPr>
      </p:pic>
    </p:spTree>
    <p:extLst>
      <p:ext uri="{BB962C8B-B14F-4D97-AF65-F5344CB8AC3E}">
        <p14:creationId xmlns:p14="http://schemas.microsoft.com/office/powerpoint/2010/main" val="292128765"/>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509007" y="1019386"/>
            <a:ext cx="3672468" cy="29506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IN" spc="-1" dirty="0">
                <a:solidFill>
                  <a:srgbClr val="000000"/>
                </a:solidFill>
                <a:latin typeface="Segoe UI" panose="020B0502040204020203" pitchFamily="34" charset="0"/>
                <a:ea typeface="Roboto" panose="020B0604020202020204" charset="0"/>
                <a:cs typeface="Segoe UI" panose="020B0502040204020203" pitchFamily="34" charset="0"/>
              </a:rPr>
              <a:t>Proposed Solution</a:t>
            </a:r>
            <a:endParaRPr lang="en-IN" dirty="0">
              <a:latin typeface="Segoe UI" panose="020B0502040204020203" pitchFamily="34" charset="0"/>
              <a:ea typeface="Roboto" panose="020B0604020202020204" charset="0"/>
              <a:cs typeface="Segoe UI" panose="020B0502040204020203" pitchFamily="34" charset="0"/>
            </a:endParaRPr>
          </a:p>
        </p:txBody>
      </p:sp>
      <p:sp>
        <p:nvSpPr>
          <p:cNvPr id="6" name="TextBox 5">
            <a:extLst>
              <a:ext uri="{FF2B5EF4-FFF2-40B4-BE49-F238E27FC236}">
                <a16:creationId xmlns:a16="http://schemas.microsoft.com/office/drawing/2014/main" id="{0E8A2C48-7936-41C3-9A26-899ADBB219AD}"/>
              </a:ext>
            </a:extLst>
          </p:cNvPr>
          <p:cNvSpPr txBox="1"/>
          <p:nvPr/>
        </p:nvSpPr>
        <p:spPr>
          <a:xfrm>
            <a:off x="1520608" y="6301809"/>
            <a:ext cx="9558254" cy="276999"/>
          </a:xfrm>
          <a:prstGeom prst="rect">
            <a:avLst/>
          </a:prstGeom>
          <a:noFill/>
        </p:spPr>
        <p:txBody>
          <a:bodyPr wrap="square">
            <a:spAutoFit/>
          </a:bodyPr>
          <a:lstStyle/>
          <a:p>
            <a:r>
              <a:rPr lang="en-GB" sz="1200" dirty="0">
                <a:effectLst/>
                <a:latin typeface="Segoe UI" panose="020B0502040204020203" pitchFamily="34" charset="0"/>
                <a:ea typeface="Roboto" panose="02000000000000000000" pitchFamily="2" charset="0"/>
                <a:cs typeface="Segoe UI" panose="020B0502040204020203" pitchFamily="34" charset="0"/>
              </a:rPr>
              <a:t>Figure 6: An illustration of the proposed solution to reduce the domain gap between synthetic data distribution and real data distribution.</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p:pic>
        <p:nvPicPr>
          <p:cNvPr id="5" name="Picture 4">
            <a:extLst>
              <a:ext uri="{FF2B5EF4-FFF2-40B4-BE49-F238E27FC236}">
                <a16:creationId xmlns:a16="http://schemas.microsoft.com/office/drawing/2014/main" id="{0A3B5956-4475-456C-973C-CEC891D41EF3}"/>
              </a:ext>
            </a:extLst>
          </p:cNvPr>
          <p:cNvPicPr>
            <a:picLocks noChangeAspect="1"/>
          </p:cNvPicPr>
          <p:nvPr/>
        </p:nvPicPr>
        <p:blipFill>
          <a:blip r:embed="rId3"/>
          <a:stretch>
            <a:fillRect/>
          </a:stretch>
        </p:blipFill>
        <p:spPr>
          <a:xfrm>
            <a:off x="3833103" y="1125826"/>
            <a:ext cx="6292917" cy="4860022"/>
          </a:xfrm>
          <a:prstGeom prst="rect">
            <a:avLst/>
          </a:prstGeom>
        </p:spPr>
      </p:pic>
      <p:sp>
        <p:nvSpPr>
          <p:cNvPr id="9" name="TextBox 8">
            <a:extLst>
              <a:ext uri="{FF2B5EF4-FFF2-40B4-BE49-F238E27FC236}">
                <a16:creationId xmlns:a16="http://schemas.microsoft.com/office/drawing/2014/main" id="{CEDD18B4-F32A-474B-8FBC-7ED5642BA01B}"/>
              </a:ext>
            </a:extLst>
          </p:cNvPr>
          <p:cNvSpPr txBox="1"/>
          <p:nvPr/>
        </p:nvSpPr>
        <p:spPr>
          <a:xfrm>
            <a:off x="224004" y="5332064"/>
            <a:ext cx="3498778" cy="400110"/>
          </a:xfrm>
          <a:prstGeom prst="rect">
            <a:avLst/>
          </a:prstGeom>
          <a:noFill/>
        </p:spPr>
        <p:txBody>
          <a:bodyPr wrap="none" rtlCol="0">
            <a:spAutoFit/>
          </a:bodyPr>
          <a:lstStyle/>
          <a:p>
            <a:r>
              <a:rPr lang="en-IN" sz="2000" b="1" dirty="0">
                <a:solidFill>
                  <a:srgbClr val="FF0000"/>
                </a:solidFill>
                <a:latin typeface="Segoe UI" panose="020B0502040204020203" pitchFamily="34" charset="0"/>
                <a:cs typeface="Segoe UI" panose="020B0502040204020203" pitchFamily="34" charset="0"/>
              </a:rPr>
              <a:t>*</a:t>
            </a:r>
            <a:r>
              <a:rPr lang="en-IN" sz="2000" dirty="0">
                <a:latin typeface="Segoe UI" panose="020B0502040204020203" pitchFamily="34" charset="0"/>
                <a:cs typeface="Segoe UI" panose="020B0502040204020203" pitchFamily="34" charset="0"/>
              </a:rPr>
              <a:t> Fake Images ≈ Real Images</a:t>
            </a:r>
          </a:p>
        </p:txBody>
      </p:sp>
    </p:spTree>
    <p:extLst>
      <p:ext uri="{BB962C8B-B14F-4D97-AF65-F5344CB8AC3E}">
        <p14:creationId xmlns:p14="http://schemas.microsoft.com/office/powerpoint/2010/main" val="4103157193"/>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a:xfrm>
            <a:off x="1558925" y="123825"/>
            <a:ext cx="10440988" cy="468314"/>
          </a:xfrm>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8" name="Textplatzhalter 6">
            <a:extLst>
              <a:ext uri="{FF2B5EF4-FFF2-40B4-BE49-F238E27FC236}">
                <a16:creationId xmlns:a16="http://schemas.microsoft.com/office/drawing/2014/main" id="{29AC2307-E2FA-4ACD-87EF-91F70E7209F0}"/>
              </a:ext>
            </a:extLst>
          </p:cNvPr>
          <p:cNvSpPr txBox="1">
            <a:spLocks/>
          </p:cNvSpPr>
          <p:nvPr/>
        </p:nvSpPr>
        <p:spPr>
          <a:xfrm>
            <a:off x="-1" y="1033285"/>
            <a:ext cx="9185098" cy="507452"/>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err="1">
                <a:latin typeface="Segoe UI" panose="020B0502040204020203" pitchFamily="34" charset="0"/>
                <a:ea typeface="Roboto" panose="020B0604020202020204" charset="0"/>
                <a:cs typeface="Segoe UI" panose="020B0502040204020203" pitchFamily="34" charset="0"/>
              </a:rPr>
              <a:t>CycleGAN</a:t>
            </a:r>
            <a:r>
              <a:rPr lang="en-IN" dirty="0">
                <a:latin typeface="Segoe UI" panose="020B0502040204020203" pitchFamily="34" charset="0"/>
                <a:ea typeface="Roboto" panose="020B0604020202020204" charset="0"/>
                <a:cs typeface="Segoe UI" panose="020B0502040204020203" pitchFamily="34" charset="0"/>
              </a:rPr>
              <a:t> (</a:t>
            </a:r>
            <a:r>
              <a:rPr lang="en-IN" b="1" dirty="0">
                <a:latin typeface="Segoe UI" panose="020B0502040204020203" pitchFamily="34" charset="0"/>
                <a:cs typeface="Segoe UI" panose="020B0502040204020203" pitchFamily="34" charset="0"/>
              </a:rPr>
              <a:t>Cycle-Consistent Adversarial Network</a:t>
            </a:r>
            <a:r>
              <a:rPr lang="en-IN" dirty="0">
                <a:latin typeface="Segoe UI" panose="020B0502040204020203" pitchFamily="34" charset="0"/>
                <a:ea typeface="Roboto" panose="020B0604020202020204" charset="0"/>
                <a:cs typeface="Segoe UI" panose="020B0502040204020203" pitchFamily="34" charset="0"/>
              </a:rPr>
              <a:t>)</a:t>
            </a:r>
          </a:p>
        </p:txBody>
      </p:sp>
      <p:sp>
        <p:nvSpPr>
          <p:cNvPr id="9" name="TextBox 8">
            <a:extLst>
              <a:ext uri="{FF2B5EF4-FFF2-40B4-BE49-F238E27FC236}">
                <a16:creationId xmlns:a16="http://schemas.microsoft.com/office/drawing/2014/main" id="{0B98ABA7-3206-4C0E-980E-D42DC40A85FC}"/>
              </a:ext>
            </a:extLst>
          </p:cNvPr>
          <p:cNvSpPr txBox="1"/>
          <p:nvPr/>
        </p:nvSpPr>
        <p:spPr>
          <a:xfrm>
            <a:off x="4031522" y="6410715"/>
            <a:ext cx="4535091" cy="276999"/>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7: Overview of </a:t>
            </a:r>
            <a:r>
              <a:rPr lang="en-GB" sz="1200" dirty="0" err="1">
                <a:effectLst/>
                <a:latin typeface="Segoe UI" panose="020B0502040204020203" pitchFamily="34" charset="0"/>
                <a:ea typeface="Roboto" panose="02000000000000000000" pitchFamily="2" charset="0"/>
                <a:cs typeface="Segoe UI" panose="020B0502040204020203" pitchFamily="34" charset="0"/>
              </a:rPr>
              <a:t>CycleGAN</a:t>
            </a:r>
            <a:r>
              <a:rPr lang="en-GB" sz="1200" dirty="0">
                <a:effectLst/>
                <a:latin typeface="Segoe UI" panose="020B0502040204020203" pitchFamily="34" charset="0"/>
                <a:ea typeface="Roboto" panose="02000000000000000000" pitchFamily="2" charset="0"/>
                <a:cs typeface="Segoe UI" panose="020B0502040204020203" pitchFamily="34" charset="0"/>
              </a:rPr>
              <a:t> with cycle-consistency loss[2].</a:t>
            </a:r>
            <a:endParaRPr lang="en-IN" sz="1200" dirty="0">
              <a:latin typeface="Segoe UI" panose="020B0502040204020203" pitchFamily="34" charset="0"/>
              <a:ea typeface="Roboto" panose="02000000000000000000" pitchFamily="2"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platzhalter 5">
                <a:extLst>
                  <a:ext uri="{FF2B5EF4-FFF2-40B4-BE49-F238E27FC236}">
                    <a16:creationId xmlns:a16="http://schemas.microsoft.com/office/drawing/2014/main" id="{95C6F1B7-F690-4A68-A582-241B05419A11}"/>
                  </a:ext>
                </a:extLst>
              </p:cNvPr>
              <p:cNvSpPr>
                <a:spLocks noGrp="1"/>
              </p:cNvSpPr>
              <p:nvPr>
                <p:ph type="body" sz="quarter" idx="11"/>
              </p:nvPr>
            </p:nvSpPr>
            <p:spPr>
              <a:xfrm>
                <a:off x="355600" y="1620886"/>
                <a:ext cx="11644313" cy="2395704"/>
              </a:xfrm>
            </p:spPr>
            <p:txBody>
              <a:bodyPr>
                <a:noAutofit/>
              </a:bodyPr>
              <a:lstStyle/>
              <a:p>
                <a:pPr marL="343080" indent="-339120">
                  <a:lnSpc>
                    <a:spcPct val="100000"/>
                  </a:lnSpc>
                  <a:buClr>
                    <a:srgbClr val="FF0000"/>
                  </a:buClr>
                  <a:buFont typeface="Wingdings" charset="2"/>
                  <a:buChar char=""/>
                </a:pPr>
                <a:r>
                  <a:rPr lang="en-US" sz="2000" spc="-1" dirty="0">
                    <a:solidFill>
                      <a:srgbClr val="000000"/>
                    </a:solidFill>
                    <a:latin typeface="Segoe UI" panose="020B0502040204020203" pitchFamily="34" charset="0"/>
                    <a:cs typeface="Segoe UI" panose="020B0502040204020203" pitchFamily="34" charset="0"/>
                  </a:rPr>
                  <a:t>M</a:t>
                </a:r>
                <a:r>
                  <a:rPr lang="en-US" sz="2000" b="0" strike="noStrike" spc="-1" dirty="0">
                    <a:solidFill>
                      <a:srgbClr val="000000"/>
                    </a:solidFill>
                    <a:latin typeface="Segoe UI" panose="020B0502040204020203" pitchFamily="34" charset="0"/>
                    <a:cs typeface="Segoe UI" panose="020B0502040204020203" pitchFamily="34" charset="0"/>
                  </a:rPr>
                  <a:t>apping functions </a:t>
                </a:r>
                <a14:m>
                  <m:oMath xmlns:m="http://schemas.openxmlformats.org/officeDocument/2006/math">
                    <m:r>
                      <a:rPr lang="en-US" sz="2000" b="0" i="1" strike="noStrike" spc="-1" dirty="0" smtClean="0">
                        <a:solidFill>
                          <a:srgbClr val="000000"/>
                        </a:solidFill>
                        <a:latin typeface="Cambria Math" panose="02040503050406030204" pitchFamily="18" charset="0"/>
                      </a:rPr>
                      <m:t>𝐺</m:t>
                    </m:r>
                    <m:r>
                      <a:rPr lang="en-US" sz="2000" b="0" i="1" strike="noStrike" spc="-1" dirty="0" smtClean="0">
                        <a:solidFill>
                          <a:srgbClr val="000000"/>
                        </a:solidFill>
                        <a:latin typeface="Cambria Math" panose="02040503050406030204" pitchFamily="18" charset="0"/>
                      </a:rPr>
                      <m:t>: </m:t>
                    </m:r>
                    <m:r>
                      <a:rPr lang="en-US" sz="2000" b="0" i="1" strike="noStrike" spc="-1" dirty="0" smtClean="0">
                        <a:solidFill>
                          <a:srgbClr val="000000"/>
                        </a:solidFill>
                        <a:latin typeface="Cambria Math" panose="02040503050406030204" pitchFamily="18" charset="0"/>
                      </a:rPr>
                      <m:t>𝑋</m:t>
                    </m:r>
                    <m:r>
                      <a:rPr lang="en-US" sz="2000" b="0" i="1" strike="noStrike" spc="-1" dirty="0" smtClean="0">
                        <a:solidFill>
                          <a:srgbClr val="000000"/>
                        </a:solidFill>
                        <a:latin typeface="Cambria Math" panose="02040503050406030204" pitchFamily="18" charset="0"/>
                      </a:rPr>
                      <m:t> → </m:t>
                    </m:r>
                    <m:r>
                      <a:rPr lang="en-US" sz="2000" b="0" i="1" strike="noStrike" spc="-1" dirty="0" smtClean="0">
                        <a:solidFill>
                          <a:srgbClr val="000000"/>
                        </a:solidFill>
                        <a:latin typeface="Cambria Math" panose="02040503050406030204" pitchFamily="18" charset="0"/>
                      </a:rPr>
                      <m:t>𝑌</m:t>
                    </m:r>
                    <m:r>
                      <a:rPr lang="en-US" sz="2000" b="0" i="1" strike="noStrike" spc="-1" dirty="0" smtClean="0">
                        <a:solidFill>
                          <a:srgbClr val="000000"/>
                        </a:solidFill>
                        <a:latin typeface="Cambria Math" panose="02040503050406030204" pitchFamily="18" charset="0"/>
                      </a:rPr>
                      <m:t> </m:t>
                    </m:r>
                  </m:oMath>
                </a14:m>
                <a:r>
                  <a:rPr lang="en-US" sz="2000" b="0" strike="noStrike" spc="-1" dirty="0">
                    <a:solidFill>
                      <a:srgbClr val="000000"/>
                    </a:solidFill>
                    <a:latin typeface="Segoe UI" panose="020B0502040204020203" pitchFamily="34" charset="0"/>
                    <a:cs typeface="Segoe UI" panose="020B0502040204020203" pitchFamily="34" charset="0"/>
                  </a:rPr>
                  <a:t>and </a:t>
                </a:r>
                <a14:m>
                  <m:oMath xmlns:m="http://schemas.openxmlformats.org/officeDocument/2006/math">
                    <m:r>
                      <a:rPr lang="en-US" sz="2000" b="0" i="1" strike="noStrike" spc="-1" dirty="0" smtClean="0">
                        <a:solidFill>
                          <a:srgbClr val="000000"/>
                        </a:solidFill>
                        <a:latin typeface="Cambria Math" panose="02040503050406030204" pitchFamily="18" charset="0"/>
                      </a:rPr>
                      <m:t>𝐹</m:t>
                    </m:r>
                    <m:r>
                      <a:rPr lang="en-US" sz="2000" b="0" i="1" strike="noStrike" spc="-1" dirty="0" smtClean="0">
                        <a:solidFill>
                          <a:srgbClr val="000000"/>
                        </a:solidFill>
                        <a:latin typeface="Cambria Math" panose="02040503050406030204" pitchFamily="18" charset="0"/>
                      </a:rPr>
                      <m:t>: </m:t>
                    </m:r>
                    <m:r>
                      <a:rPr lang="en-US" sz="2000" b="0" i="1" strike="noStrike" spc="-1" dirty="0" smtClean="0">
                        <a:solidFill>
                          <a:srgbClr val="000000"/>
                        </a:solidFill>
                        <a:latin typeface="Cambria Math" panose="02040503050406030204" pitchFamily="18" charset="0"/>
                      </a:rPr>
                      <m:t>𝑌</m:t>
                    </m:r>
                    <m:r>
                      <a:rPr lang="de-DE" sz="2000" b="0" i="1" strike="noStrike" spc="-1" dirty="0" smtClean="0">
                        <a:solidFill>
                          <a:srgbClr val="000000"/>
                        </a:solidFill>
                        <a:latin typeface="Cambria Math" panose="02040503050406030204" pitchFamily="18" charset="0"/>
                      </a:rPr>
                      <m:t> </m:t>
                    </m:r>
                    <m:r>
                      <a:rPr lang="de-DE" sz="2000" b="0" i="1" strike="noStrike" spc="-1" dirty="0" smtClean="0">
                        <a:solidFill>
                          <a:srgbClr val="000000"/>
                        </a:solidFill>
                        <a:latin typeface="Cambria Math" panose="02040503050406030204" pitchFamily="18" charset="0"/>
                        <a:ea typeface="Cambria Math" panose="02040503050406030204" pitchFamily="18" charset="0"/>
                      </a:rPr>
                      <m:t>→</m:t>
                    </m:r>
                    <m:r>
                      <a:rPr lang="en-US" sz="2000" b="0" i="1" strike="noStrike" spc="-1" dirty="0" smtClean="0">
                        <a:solidFill>
                          <a:srgbClr val="000000"/>
                        </a:solidFill>
                        <a:latin typeface="Cambria Math" panose="02040503050406030204" pitchFamily="18" charset="0"/>
                      </a:rPr>
                      <m:t> </m:t>
                    </m:r>
                    <m:r>
                      <a:rPr lang="en-US" sz="2000" b="0" i="1" strike="noStrike" spc="-1" dirty="0" smtClean="0">
                        <a:solidFill>
                          <a:srgbClr val="000000"/>
                        </a:solidFill>
                        <a:latin typeface="Cambria Math" panose="02040503050406030204" pitchFamily="18" charset="0"/>
                      </a:rPr>
                      <m:t>𝑋</m:t>
                    </m:r>
                    <m:r>
                      <a:rPr lang="en-US" sz="2000" b="0" i="1" strike="noStrike" spc="-1" dirty="0" smtClean="0">
                        <a:solidFill>
                          <a:srgbClr val="000000"/>
                        </a:solidFill>
                        <a:latin typeface="Cambria Math" panose="02040503050406030204" pitchFamily="18" charset="0"/>
                      </a:rPr>
                      <m:t> </m:t>
                    </m:r>
                    <m:r>
                      <m:rPr>
                        <m:sty m:val="p"/>
                      </m:rPr>
                      <a:rPr lang="en-US" sz="2000" b="0" strike="noStrike" spc="-1" dirty="0" smtClean="0">
                        <a:solidFill>
                          <a:srgbClr val="000000"/>
                        </a:solidFill>
                        <a:latin typeface="Cambria Math" panose="02040503050406030204" pitchFamily="18" charset="0"/>
                      </a:rPr>
                      <m:t>and</m:t>
                    </m:r>
                  </m:oMath>
                </a14:m>
                <a:r>
                  <a:rPr lang="en-US" sz="2000" b="0" strike="noStrike" spc="-1" dirty="0">
                    <a:latin typeface="Segoe UI" panose="020B0502040204020203" pitchFamily="34" charset="0"/>
                    <a:cs typeface="Segoe UI" panose="020B0502040204020203" pitchFamily="34" charset="0"/>
                  </a:rPr>
                  <a:t> associated adversarial discriminators </a:t>
                </a:r>
                <a14:m>
                  <m:oMath xmlns:m="http://schemas.openxmlformats.org/officeDocument/2006/math">
                    <m:r>
                      <a:rPr lang="en-US" sz="2000" b="0" i="1" strike="noStrike" spc="-1" dirty="0" smtClean="0">
                        <a:latin typeface="Cambria Math" panose="02040503050406030204" pitchFamily="18" charset="0"/>
                      </a:rPr>
                      <m:t>𝐷</m:t>
                    </m:r>
                    <m:r>
                      <a:rPr lang="de-DE" sz="2000" b="0" i="1" strike="noStrike" spc="-1" baseline="-25000" dirty="0" smtClean="0">
                        <a:latin typeface="Cambria Math" panose="02040503050406030204" pitchFamily="18" charset="0"/>
                      </a:rPr>
                      <m:t>𝑌</m:t>
                    </m:r>
                  </m:oMath>
                </a14:m>
                <a:r>
                  <a:rPr lang="en-US" sz="2000" b="0" strike="noStrike" spc="-1" dirty="0">
                    <a:latin typeface="Segoe UI" panose="020B0502040204020203" pitchFamily="34" charset="0"/>
                    <a:cs typeface="Segoe UI" panose="020B0502040204020203" pitchFamily="34" charset="0"/>
                  </a:rPr>
                  <a:t> and </a:t>
                </a:r>
                <a14:m>
                  <m:oMath xmlns:m="http://schemas.openxmlformats.org/officeDocument/2006/math">
                    <m:r>
                      <a:rPr lang="en-US" sz="2000" i="1" spc="-1" dirty="0" smtClean="0">
                        <a:latin typeface="Cambria Math" panose="02040503050406030204" pitchFamily="18" charset="0"/>
                      </a:rPr>
                      <m:t>𝐷</m:t>
                    </m:r>
                    <m:r>
                      <a:rPr lang="de-DE" sz="2000" b="0" i="1" spc="-1" baseline="-25000" dirty="0" smtClean="0">
                        <a:latin typeface="Cambria Math" panose="02040503050406030204" pitchFamily="18" charset="0"/>
                      </a:rPr>
                      <m:t>𝑋</m:t>
                    </m:r>
                  </m:oMath>
                </a14:m>
                <a:r>
                  <a:rPr lang="en-US" sz="2000" b="0" strike="noStrike" spc="-1" dirty="0">
                    <a:latin typeface="Segoe UI" panose="020B0502040204020203" pitchFamily="34" charset="0"/>
                    <a:cs typeface="Segoe UI" panose="020B0502040204020203" pitchFamily="34" charset="0"/>
                  </a:rPr>
                  <a:t>.</a:t>
                </a:r>
              </a:p>
              <a:p>
                <a:pPr marL="343080" indent="-339120">
                  <a:lnSpc>
                    <a:spcPct val="100000"/>
                  </a:lnSpc>
                  <a:buClr>
                    <a:srgbClr val="FF0000"/>
                  </a:buClr>
                  <a:buFont typeface="Wingdings" charset="2"/>
                  <a:buChar char=""/>
                </a:pPr>
                <a:r>
                  <a:rPr lang="en-IN" sz="2000" spc="-1" dirty="0">
                    <a:latin typeface="Segoe UI" panose="020B0502040204020203" pitchFamily="34" charset="0"/>
                    <a:cs typeface="Segoe UI" panose="020B0502040204020203" pitchFamily="34" charset="0"/>
                  </a:rPr>
                  <a:t>Forward cycle-consistency loss </a:t>
                </a:r>
                <a14:m>
                  <m:oMath xmlns:m="http://schemas.openxmlformats.org/officeDocument/2006/math">
                    <m:r>
                      <a:rPr lang="de-DE" sz="2000" i="1" spc="-1">
                        <a:latin typeface="Cambria Math" panose="02040503050406030204" pitchFamily="18" charset="0"/>
                      </a:rPr>
                      <m:t>𝑥</m:t>
                    </m:r>
                    <m:r>
                      <a:rPr lang="de-DE" sz="2000" b="0" i="1" spc="-1" smtClean="0">
                        <a:latin typeface="Cambria Math" panose="02040503050406030204" pitchFamily="18" charset="0"/>
                      </a:rPr>
                      <m:t>→</m:t>
                    </m:r>
                    <m:r>
                      <a:rPr lang="de-DE" sz="2000" b="0" i="1" spc="-1" smtClean="0">
                        <a:latin typeface="Cambria Math" panose="02040503050406030204" pitchFamily="18" charset="0"/>
                      </a:rPr>
                      <m:t>𝐺</m:t>
                    </m:r>
                    <m:d>
                      <m:dPr>
                        <m:ctrlPr>
                          <a:rPr lang="de-DE" sz="2000" b="0" i="1" spc="-1" smtClean="0">
                            <a:latin typeface="Cambria Math" panose="02040503050406030204" pitchFamily="18" charset="0"/>
                          </a:rPr>
                        </m:ctrlPr>
                      </m:dPr>
                      <m:e>
                        <m:r>
                          <a:rPr lang="de-DE" sz="2000" b="0" i="1" spc="-1" smtClean="0">
                            <a:latin typeface="Cambria Math" panose="02040503050406030204" pitchFamily="18" charset="0"/>
                          </a:rPr>
                          <m:t>𝑥</m:t>
                        </m:r>
                      </m:e>
                    </m:d>
                    <m:r>
                      <a:rPr lang="de-DE" sz="2000" i="1" spc="-1" smtClean="0">
                        <a:latin typeface="Cambria Math" panose="02040503050406030204" pitchFamily="18" charset="0"/>
                      </a:rPr>
                      <m:t>→</m:t>
                    </m:r>
                    <m:r>
                      <a:rPr lang="de-DE" sz="2000" b="0" i="1" spc="-1" smtClean="0">
                        <a:latin typeface="Cambria Math" panose="02040503050406030204" pitchFamily="18" charset="0"/>
                      </a:rPr>
                      <m:t>𝐹</m:t>
                    </m:r>
                    <m:d>
                      <m:dPr>
                        <m:ctrlPr>
                          <a:rPr lang="de-DE" sz="2000" b="0" i="1" spc="-1" smtClean="0">
                            <a:latin typeface="Cambria Math" panose="02040503050406030204" pitchFamily="18" charset="0"/>
                          </a:rPr>
                        </m:ctrlPr>
                      </m:dPr>
                      <m:e>
                        <m:r>
                          <a:rPr lang="de-DE" sz="2000" b="0" i="1" spc="-1" smtClean="0">
                            <a:latin typeface="Cambria Math" panose="02040503050406030204" pitchFamily="18" charset="0"/>
                          </a:rPr>
                          <m:t>𝐺</m:t>
                        </m:r>
                        <m:d>
                          <m:dPr>
                            <m:ctrlPr>
                              <a:rPr lang="de-DE" sz="2000" b="0" i="1" spc="-1" smtClean="0">
                                <a:latin typeface="Cambria Math" panose="02040503050406030204" pitchFamily="18" charset="0"/>
                              </a:rPr>
                            </m:ctrlPr>
                          </m:dPr>
                          <m:e>
                            <m:r>
                              <a:rPr lang="de-DE" sz="2000" b="0" i="1" spc="-1" smtClean="0">
                                <a:latin typeface="Cambria Math" panose="02040503050406030204" pitchFamily="18" charset="0"/>
                              </a:rPr>
                              <m:t>𝑥</m:t>
                            </m:r>
                          </m:e>
                        </m:d>
                      </m:e>
                    </m:d>
                    <m:r>
                      <a:rPr lang="de-DE" sz="2000" b="0" i="1" spc="-1" smtClean="0">
                        <a:latin typeface="Cambria Math" panose="02040503050406030204" pitchFamily="18" charset="0"/>
                      </a:rPr>
                      <m:t> →</m:t>
                    </m:r>
                    <m:acc>
                      <m:accPr>
                        <m:chr m:val="̂"/>
                        <m:ctrlPr>
                          <a:rPr lang="de-DE" sz="2000" b="0" i="1" spc="-1" smtClean="0">
                            <a:latin typeface="Cambria Math" panose="02040503050406030204" pitchFamily="18" charset="0"/>
                          </a:rPr>
                        </m:ctrlPr>
                      </m:accPr>
                      <m:e>
                        <m:r>
                          <a:rPr lang="de-DE" sz="2000" b="0" i="1" spc="-1" smtClean="0">
                            <a:latin typeface="Cambria Math" panose="02040503050406030204" pitchFamily="18" charset="0"/>
                          </a:rPr>
                          <m:t>𝑥</m:t>
                        </m:r>
                      </m:e>
                    </m:acc>
                  </m:oMath>
                </a14:m>
                <a:r>
                  <a:rPr lang="en-IN" sz="2000" spc="-1" dirty="0">
                    <a:latin typeface="Segoe UI" panose="020B0502040204020203" pitchFamily="34" charset="0"/>
                    <a:cs typeface="Segoe UI" panose="020B0502040204020203" pitchFamily="34" charset="0"/>
                  </a:rPr>
                  <a:t>. </a:t>
                </a:r>
              </a:p>
              <a:p>
                <a:pPr marL="800280" lvl="1" indent="-339120">
                  <a:lnSpc>
                    <a:spcPct val="100000"/>
                  </a:lnSpc>
                  <a:buClr>
                    <a:srgbClr val="FF0000"/>
                  </a:buClr>
                  <a:buFont typeface="Wingdings" charset="2"/>
                  <a:buChar char=""/>
                </a:pPr>
                <a14:m>
                  <m:oMath xmlns:m="http://schemas.openxmlformats.org/officeDocument/2006/math">
                    <m:sSubSup>
                      <m:sSubSupPr>
                        <m:ctrlPr>
                          <a:rPr lang="en-IN" sz="2000" i="1" spc="-1" dirty="0" smtClean="0">
                            <a:solidFill>
                              <a:srgbClr val="836967"/>
                            </a:solidFill>
                            <a:latin typeface="Cambria Math" panose="02040503050406030204" pitchFamily="18" charset="0"/>
                          </a:rPr>
                        </m:ctrlPr>
                      </m:sSubSupPr>
                      <m:e>
                        <m:r>
                          <a:rPr lang="de-DE" sz="2000" i="1" spc="-1" dirty="0">
                            <a:latin typeface="Cambria Math" panose="02040503050406030204" pitchFamily="18" charset="0"/>
                            <a:ea typeface="Cambria Math" panose="02040503050406030204" pitchFamily="18" charset="0"/>
                          </a:rPr>
                          <m:t>ℒ</m:t>
                        </m:r>
                      </m:e>
                      <m:sub>
                        <m:r>
                          <a:rPr lang="en-IN" sz="2000" i="1" spc="-1" dirty="0">
                            <a:latin typeface="Cambria Math" panose="02040503050406030204" pitchFamily="18" charset="0"/>
                          </a:rPr>
                          <m:t>𝑐</m:t>
                        </m:r>
                        <m:r>
                          <a:rPr lang="de-DE" sz="2000" b="0" i="1" spc="-1" dirty="0" smtClean="0">
                            <a:latin typeface="Cambria Math" panose="02040503050406030204" pitchFamily="18" charset="0"/>
                          </a:rPr>
                          <m:t>𝑦𝑐</m:t>
                        </m:r>
                      </m:sub>
                      <m:sup>
                        <m:r>
                          <a:rPr lang="de-DE" sz="2000" b="0" i="1" spc="-1" dirty="0" smtClean="0">
                            <a:latin typeface="Cambria Math" panose="02040503050406030204" pitchFamily="18" charset="0"/>
                          </a:rPr>
                          <m:t>(</m:t>
                        </m:r>
                        <m:r>
                          <a:rPr lang="de-DE" sz="2000" b="0" i="1" spc="-1" dirty="0" smtClean="0">
                            <a:latin typeface="Cambria Math" panose="02040503050406030204" pitchFamily="18" charset="0"/>
                          </a:rPr>
                          <m:t>𝑋</m:t>
                        </m:r>
                        <m:r>
                          <a:rPr lang="de-DE" sz="2000" b="0" i="1" spc="-1" dirty="0" smtClean="0">
                            <a:latin typeface="Cambria Math" panose="02040503050406030204" pitchFamily="18" charset="0"/>
                          </a:rPr>
                          <m:t>→</m:t>
                        </m:r>
                        <m:r>
                          <a:rPr lang="de-DE" sz="2000" b="0" i="1" spc="-1" dirty="0" smtClean="0">
                            <a:latin typeface="Cambria Math" panose="02040503050406030204" pitchFamily="18" charset="0"/>
                          </a:rPr>
                          <m:t>𝑌</m:t>
                        </m:r>
                        <m:r>
                          <a:rPr lang="de-DE" sz="2000" b="0" i="1" spc="-1" dirty="0" smtClean="0">
                            <a:latin typeface="Cambria Math" panose="02040503050406030204" pitchFamily="18" charset="0"/>
                          </a:rPr>
                          <m:t>→</m:t>
                        </m:r>
                        <m:r>
                          <a:rPr lang="de-DE" sz="2000" b="0" i="1" spc="-1" dirty="0" smtClean="0">
                            <a:latin typeface="Cambria Math" panose="02040503050406030204" pitchFamily="18" charset="0"/>
                          </a:rPr>
                          <m:t>𝑋</m:t>
                        </m:r>
                        <m:r>
                          <a:rPr lang="de-DE" sz="2000" b="0" i="1" spc="-1" dirty="0" smtClean="0">
                            <a:latin typeface="Cambria Math" panose="02040503050406030204" pitchFamily="18" charset="0"/>
                          </a:rPr>
                          <m:t>)</m:t>
                        </m:r>
                      </m:sup>
                    </m:sSubSup>
                    <m:r>
                      <a:rPr lang="de-DE" sz="2000" b="0" i="1" spc="-1" dirty="0" smtClean="0">
                        <a:latin typeface="Cambria Math" panose="02040503050406030204" pitchFamily="18" charset="0"/>
                      </a:rPr>
                      <m:t>=</m:t>
                    </m:r>
                    <m:d>
                      <m:dPr>
                        <m:begChr m:val="|"/>
                        <m:endChr m:val="|"/>
                        <m:ctrlPr>
                          <a:rPr lang="de-DE" sz="2000" b="0" i="1" spc="-1" dirty="0" smtClean="0">
                            <a:latin typeface="Cambria Math" panose="02040503050406030204" pitchFamily="18" charset="0"/>
                          </a:rPr>
                        </m:ctrlPr>
                      </m:dPr>
                      <m:e>
                        <m:r>
                          <a:rPr lang="de-DE" sz="2000" b="0" i="1" spc="-1" dirty="0" smtClean="0">
                            <a:latin typeface="Cambria Math" panose="02040503050406030204" pitchFamily="18" charset="0"/>
                          </a:rPr>
                          <m:t>𝐹</m:t>
                        </m:r>
                        <m:d>
                          <m:dPr>
                            <m:ctrlPr>
                              <a:rPr lang="de-DE" sz="2000" b="0" i="1" spc="-1" dirty="0" smtClean="0">
                                <a:latin typeface="Cambria Math" panose="02040503050406030204" pitchFamily="18" charset="0"/>
                              </a:rPr>
                            </m:ctrlPr>
                          </m:dPr>
                          <m:e>
                            <m:r>
                              <a:rPr lang="de-DE" sz="2000" b="0" i="1" spc="-1" dirty="0" smtClean="0">
                                <a:latin typeface="Cambria Math" panose="02040503050406030204" pitchFamily="18" charset="0"/>
                              </a:rPr>
                              <m:t>𝐺</m:t>
                            </m:r>
                            <m:d>
                              <m:dPr>
                                <m:ctrlPr>
                                  <a:rPr lang="de-DE" sz="2000" b="0" i="1" spc="-1" dirty="0" smtClean="0">
                                    <a:latin typeface="Cambria Math" panose="02040503050406030204" pitchFamily="18" charset="0"/>
                                  </a:rPr>
                                </m:ctrlPr>
                              </m:dPr>
                              <m:e>
                                <m:r>
                                  <a:rPr lang="de-DE" sz="2000" b="0" i="1" spc="-1" dirty="0" smtClean="0">
                                    <a:latin typeface="Cambria Math" panose="02040503050406030204" pitchFamily="18" charset="0"/>
                                  </a:rPr>
                                  <m:t>𝑥</m:t>
                                </m:r>
                                <m:r>
                                  <a:rPr lang="de-DE" sz="2000" b="0" i="1" spc="-1" baseline="-25000" dirty="0" smtClean="0">
                                    <a:latin typeface="Cambria Math" panose="02040503050406030204" pitchFamily="18" charset="0"/>
                                  </a:rPr>
                                  <m:t>𝑖</m:t>
                                </m:r>
                              </m:e>
                            </m:d>
                          </m:e>
                        </m:d>
                        <m:r>
                          <a:rPr lang="de-DE" sz="2000" i="1" spc="-1" dirty="0">
                            <a:latin typeface="Cambria Math" panose="02040503050406030204" pitchFamily="18" charset="0"/>
                          </a:rPr>
                          <m:t>−</m:t>
                        </m:r>
                        <m:sSub>
                          <m:sSubPr>
                            <m:ctrlPr>
                              <a:rPr lang="de-DE" sz="2000" i="1" spc="-1" dirty="0" smtClean="0">
                                <a:latin typeface="Cambria Math" panose="02040503050406030204" pitchFamily="18" charset="0"/>
                              </a:rPr>
                            </m:ctrlPr>
                          </m:sSubPr>
                          <m:e>
                            <m:r>
                              <a:rPr lang="de-DE" sz="2000" b="0" i="1" spc="-1" dirty="0" smtClean="0">
                                <a:latin typeface="Cambria Math" panose="02040503050406030204" pitchFamily="18" charset="0"/>
                              </a:rPr>
                              <m:t>𝑥</m:t>
                            </m:r>
                          </m:e>
                          <m:sub>
                            <m:r>
                              <a:rPr lang="de-DE" sz="2000" b="0" i="1" spc="-1" dirty="0" smtClean="0">
                                <a:latin typeface="Cambria Math" panose="02040503050406030204" pitchFamily="18" charset="0"/>
                              </a:rPr>
                              <m:t>𝑖</m:t>
                            </m:r>
                          </m:sub>
                        </m:sSub>
                      </m:e>
                    </m:d>
                  </m:oMath>
                </a14:m>
                <a:r>
                  <a:rPr lang="en-IN" sz="2000" dirty="0"/>
                  <a:t>    …(1)</a:t>
                </a:r>
                <a:endParaRPr lang="en-IN" sz="2000" spc="-1" dirty="0">
                  <a:latin typeface="Segoe UI" panose="020B0502040204020203" pitchFamily="34" charset="0"/>
                  <a:cs typeface="Segoe UI" panose="020B0502040204020203" pitchFamily="34" charset="0"/>
                </a:endParaRPr>
              </a:p>
              <a:p>
                <a:pPr marL="343080" indent="-339120">
                  <a:lnSpc>
                    <a:spcPct val="100000"/>
                  </a:lnSpc>
                  <a:buClr>
                    <a:srgbClr val="FF0000"/>
                  </a:buClr>
                  <a:buFont typeface="Wingdings" charset="2"/>
                  <a:buChar char=""/>
                </a:pPr>
                <a:r>
                  <a:rPr lang="en-IN" sz="2000" b="0" strike="noStrike" spc="-1" dirty="0">
                    <a:latin typeface="Segoe UI" panose="020B0502040204020203" pitchFamily="34" charset="0"/>
                    <a:cs typeface="Segoe UI" panose="020B0502040204020203" pitchFamily="34" charset="0"/>
                  </a:rPr>
                  <a:t>Backward </a:t>
                </a:r>
                <a:r>
                  <a:rPr lang="en-IN" sz="2000" spc="-1" dirty="0">
                    <a:latin typeface="Segoe UI" panose="020B0502040204020203" pitchFamily="34" charset="0"/>
                    <a:cs typeface="Segoe UI" panose="020B0502040204020203" pitchFamily="34" charset="0"/>
                  </a:rPr>
                  <a:t>cycle-consistency loss </a:t>
                </a:r>
                <a14:m>
                  <m:oMath xmlns:m="http://schemas.openxmlformats.org/officeDocument/2006/math">
                    <m:r>
                      <a:rPr lang="de-DE" sz="2000" b="0" i="0" spc="-1" smtClean="0">
                        <a:latin typeface="Cambria Math" panose="02040503050406030204" pitchFamily="18" charset="0"/>
                      </a:rPr>
                      <m:t> </m:t>
                    </m:r>
                    <m:r>
                      <a:rPr lang="de-DE" sz="2000" i="1" spc="-1" smtClean="0">
                        <a:latin typeface="Cambria Math" panose="02040503050406030204" pitchFamily="18" charset="0"/>
                      </a:rPr>
                      <m:t>𝑦</m:t>
                    </m:r>
                    <m:r>
                      <a:rPr lang="de-DE" sz="2000" b="0" i="1" spc="-1" smtClean="0">
                        <a:latin typeface="Cambria Math" panose="02040503050406030204" pitchFamily="18" charset="0"/>
                      </a:rPr>
                      <m:t>→</m:t>
                    </m:r>
                    <m:r>
                      <a:rPr lang="de-DE" sz="2000" b="0" i="1" spc="-1" smtClean="0">
                        <a:latin typeface="Cambria Math" panose="02040503050406030204" pitchFamily="18" charset="0"/>
                      </a:rPr>
                      <m:t>𝐹</m:t>
                    </m:r>
                    <m:d>
                      <m:dPr>
                        <m:ctrlPr>
                          <a:rPr lang="de-DE" sz="2000" b="0" i="1" spc="-1" smtClean="0">
                            <a:latin typeface="Cambria Math" panose="02040503050406030204" pitchFamily="18" charset="0"/>
                          </a:rPr>
                        </m:ctrlPr>
                      </m:dPr>
                      <m:e>
                        <m:r>
                          <a:rPr lang="de-DE" sz="2000" i="1" spc="-1">
                            <a:latin typeface="Cambria Math" panose="02040503050406030204" pitchFamily="18" charset="0"/>
                          </a:rPr>
                          <m:t>𝑦</m:t>
                        </m:r>
                      </m:e>
                    </m:d>
                    <m:r>
                      <a:rPr lang="de-DE" sz="2000" i="1" spc="-1" smtClean="0">
                        <a:latin typeface="Cambria Math" panose="02040503050406030204" pitchFamily="18" charset="0"/>
                      </a:rPr>
                      <m:t>→</m:t>
                    </m:r>
                    <m:r>
                      <a:rPr lang="de-DE" sz="2000" b="0" i="1" spc="-1" smtClean="0">
                        <a:latin typeface="Cambria Math" panose="02040503050406030204" pitchFamily="18" charset="0"/>
                      </a:rPr>
                      <m:t>𝐺</m:t>
                    </m:r>
                    <m:d>
                      <m:dPr>
                        <m:ctrlPr>
                          <a:rPr lang="de-DE" sz="2000" b="0" i="1" spc="-1" smtClean="0">
                            <a:latin typeface="Cambria Math" panose="02040503050406030204" pitchFamily="18" charset="0"/>
                          </a:rPr>
                        </m:ctrlPr>
                      </m:dPr>
                      <m:e>
                        <m:r>
                          <a:rPr lang="de-DE" sz="2000" b="0" i="1" spc="-1" smtClean="0">
                            <a:latin typeface="Cambria Math" panose="02040503050406030204" pitchFamily="18" charset="0"/>
                          </a:rPr>
                          <m:t>𝐹</m:t>
                        </m:r>
                        <m:d>
                          <m:dPr>
                            <m:ctrlPr>
                              <a:rPr lang="de-DE" sz="2000" b="0" i="1" spc="-1" smtClean="0">
                                <a:latin typeface="Cambria Math" panose="02040503050406030204" pitchFamily="18" charset="0"/>
                              </a:rPr>
                            </m:ctrlPr>
                          </m:dPr>
                          <m:e>
                            <m:r>
                              <a:rPr lang="de-DE" sz="2000" i="1" spc="-1">
                                <a:latin typeface="Cambria Math" panose="02040503050406030204" pitchFamily="18" charset="0"/>
                              </a:rPr>
                              <m:t>𝑦</m:t>
                            </m:r>
                          </m:e>
                        </m:d>
                      </m:e>
                    </m:d>
                    <m:r>
                      <a:rPr lang="de-DE" sz="2000" b="0" i="1" spc="-1" smtClean="0">
                        <a:latin typeface="Cambria Math" panose="02040503050406030204" pitchFamily="18" charset="0"/>
                      </a:rPr>
                      <m:t> →</m:t>
                    </m:r>
                    <m:acc>
                      <m:accPr>
                        <m:chr m:val="̂"/>
                        <m:ctrlPr>
                          <a:rPr lang="de-DE" sz="2000" b="0" i="1" spc="-1" smtClean="0">
                            <a:latin typeface="Cambria Math" panose="02040503050406030204" pitchFamily="18" charset="0"/>
                          </a:rPr>
                        </m:ctrlPr>
                      </m:accPr>
                      <m:e>
                        <m:r>
                          <a:rPr lang="de-DE" sz="2000" b="0" i="1" spc="-1" smtClean="0">
                            <a:latin typeface="Cambria Math" panose="02040503050406030204" pitchFamily="18" charset="0"/>
                          </a:rPr>
                          <m:t>𝑦</m:t>
                        </m:r>
                      </m:e>
                    </m:acc>
                  </m:oMath>
                </a14:m>
                <a:r>
                  <a:rPr lang="en-IN" sz="2000" spc="-1" dirty="0">
                    <a:latin typeface="Segoe UI" panose="020B0502040204020203" pitchFamily="34" charset="0"/>
                    <a:cs typeface="Segoe UI" panose="020B0502040204020203" pitchFamily="34" charset="0"/>
                  </a:rPr>
                  <a:t>. </a:t>
                </a:r>
              </a:p>
              <a:p>
                <a:pPr marL="800280" lvl="1" indent="-339120">
                  <a:lnSpc>
                    <a:spcPct val="100000"/>
                  </a:lnSpc>
                  <a:buClr>
                    <a:srgbClr val="FF0000"/>
                  </a:buClr>
                  <a:buFont typeface="Wingdings" charset="2"/>
                  <a:buChar char=""/>
                </a:pPr>
                <a14:m>
                  <m:oMath xmlns:m="http://schemas.openxmlformats.org/officeDocument/2006/math">
                    <m:sSubSup>
                      <m:sSubSupPr>
                        <m:ctrlPr>
                          <a:rPr lang="en-IN" sz="2000" i="1" spc="-1" dirty="0" smtClean="0">
                            <a:solidFill>
                              <a:srgbClr val="836967"/>
                            </a:solidFill>
                            <a:latin typeface="Cambria Math" panose="02040503050406030204" pitchFamily="18" charset="0"/>
                          </a:rPr>
                        </m:ctrlPr>
                      </m:sSubSupPr>
                      <m:e>
                        <m:r>
                          <a:rPr lang="de-DE" sz="2000" i="1" spc="-1" dirty="0">
                            <a:latin typeface="Cambria Math" panose="02040503050406030204" pitchFamily="18" charset="0"/>
                            <a:ea typeface="Cambria Math" panose="02040503050406030204" pitchFamily="18" charset="0"/>
                          </a:rPr>
                          <m:t>ℒ</m:t>
                        </m:r>
                      </m:e>
                      <m:sub>
                        <m:r>
                          <a:rPr lang="en-IN" sz="2000" i="1" spc="-1" dirty="0">
                            <a:latin typeface="Cambria Math" panose="02040503050406030204" pitchFamily="18" charset="0"/>
                          </a:rPr>
                          <m:t>𝑐</m:t>
                        </m:r>
                        <m:r>
                          <a:rPr lang="de-DE" sz="2000" b="0" i="1" spc="-1" dirty="0" smtClean="0">
                            <a:latin typeface="Cambria Math" panose="02040503050406030204" pitchFamily="18" charset="0"/>
                          </a:rPr>
                          <m:t>𝑦𝑐</m:t>
                        </m:r>
                      </m:sub>
                      <m:sup>
                        <m:r>
                          <a:rPr lang="de-DE" sz="2000" b="0" i="1" spc="-1" dirty="0" smtClean="0">
                            <a:latin typeface="Cambria Math" panose="02040503050406030204" pitchFamily="18" charset="0"/>
                          </a:rPr>
                          <m:t>(</m:t>
                        </m:r>
                        <m:r>
                          <a:rPr lang="de-DE" sz="2000" b="0" i="1" spc="-1" dirty="0" smtClean="0">
                            <a:latin typeface="Cambria Math" panose="02040503050406030204" pitchFamily="18" charset="0"/>
                          </a:rPr>
                          <m:t>𝑌</m:t>
                        </m:r>
                        <m:r>
                          <a:rPr lang="de-DE" sz="2000" b="0" i="1" spc="-1" dirty="0" smtClean="0">
                            <a:latin typeface="Cambria Math" panose="02040503050406030204" pitchFamily="18" charset="0"/>
                          </a:rPr>
                          <m:t>→</m:t>
                        </m:r>
                        <m:r>
                          <a:rPr lang="de-DE" sz="2000" b="0" i="1" spc="-1" dirty="0" smtClean="0">
                            <a:latin typeface="Cambria Math" panose="02040503050406030204" pitchFamily="18" charset="0"/>
                          </a:rPr>
                          <m:t>𝑋</m:t>
                        </m:r>
                        <m:r>
                          <a:rPr lang="de-DE" sz="2000" b="0" i="1" spc="-1" dirty="0" smtClean="0">
                            <a:latin typeface="Cambria Math" panose="02040503050406030204" pitchFamily="18" charset="0"/>
                          </a:rPr>
                          <m:t>→</m:t>
                        </m:r>
                        <m:r>
                          <a:rPr lang="de-DE" sz="2000" b="0" i="1" spc="-1" dirty="0" smtClean="0">
                            <a:latin typeface="Cambria Math" panose="02040503050406030204" pitchFamily="18" charset="0"/>
                          </a:rPr>
                          <m:t>𝑌</m:t>
                        </m:r>
                        <m:r>
                          <a:rPr lang="de-DE" sz="2000" b="0" i="1" spc="-1" dirty="0" smtClean="0">
                            <a:latin typeface="Cambria Math" panose="02040503050406030204" pitchFamily="18" charset="0"/>
                          </a:rPr>
                          <m:t>)</m:t>
                        </m:r>
                      </m:sup>
                    </m:sSubSup>
                    <m:r>
                      <a:rPr lang="de-DE" sz="2000" b="0" i="1" spc="-1" dirty="0" smtClean="0">
                        <a:latin typeface="Cambria Math" panose="02040503050406030204" pitchFamily="18" charset="0"/>
                      </a:rPr>
                      <m:t>=|</m:t>
                    </m:r>
                    <m:r>
                      <a:rPr lang="de-DE" sz="2000" b="0" i="1" spc="-1" dirty="0" smtClean="0">
                        <a:latin typeface="Cambria Math" panose="02040503050406030204" pitchFamily="18" charset="0"/>
                      </a:rPr>
                      <m:t>𝐺</m:t>
                    </m:r>
                    <m:d>
                      <m:dPr>
                        <m:ctrlPr>
                          <a:rPr lang="de-DE" sz="2000" i="1" spc="-1" dirty="0">
                            <a:latin typeface="Cambria Math" panose="02040503050406030204" pitchFamily="18" charset="0"/>
                          </a:rPr>
                        </m:ctrlPr>
                      </m:dPr>
                      <m:e>
                        <m:r>
                          <a:rPr lang="de-DE" sz="2000" b="0" i="1" spc="-1" dirty="0" smtClean="0">
                            <a:latin typeface="Cambria Math" panose="02040503050406030204" pitchFamily="18" charset="0"/>
                          </a:rPr>
                          <m:t>𝐹</m:t>
                        </m:r>
                        <m:d>
                          <m:dPr>
                            <m:ctrlPr>
                              <a:rPr lang="de-DE" sz="2000" i="1" spc="-1" dirty="0">
                                <a:latin typeface="Cambria Math" panose="02040503050406030204" pitchFamily="18" charset="0"/>
                              </a:rPr>
                            </m:ctrlPr>
                          </m:dPr>
                          <m:e>
                            <m:r>
                              <a:rPr lang="de-DE" sz="2000" b="0" i="1" spc="-1" dirty="0" smtClean="0">
                                <a:latin typeface="Cambria Math" panose="02040503050406030204" pitchFamily="18" charset="0"/>
                              </a:rPr>
                              <m:t>𝑦</m:t>
                            </m:r>
                            <m:r>
                              <a:rPr lang="de-DE" sz="2000" b="0" i="1" spc="-1" baseline="-25000" dirty="0" smtClean="0">
                                <a:latin typeface="Cambria Math" panose="02040503050406030204" pitchFamily="18" charset="0"/>
                              </a:rPr>
                              <m:t>𝑗</m:t>
                            </m:r>
                          </m:e>
                        </m:d>
                      </m:e>
                    </m:d>
                    <m:r>
                      <a:rPr lang="de-DE" sz="2000" i="1" spc="-1" dirty="0">
                        <a:latin typeface="Cambria Math" panose="02040503050406030204" pitchFamily="18" charset="0"/>
                      </a:rPr>
                      <m:t>−</m:t>
                    </m:r>
                    <m:r>
                      <a:rPr lang="de-DE" sz="2000" b="0" i="1" spc="-1" dirty="0" smtClean="0">
                        <a:latin typeface="Cambria Math" panose="02040503050406030204" pitchFamily="18" charset="0"/>
                      </a:rPr>
                      <m:t>𝑦</m:t>
                    </m:r>
                    <m:r>
                      <a:rPr lang="de-DE" sz="2000" b="0" i="1" spc="-1" baseline="-25000" dirty="0" smtClean="0">
                        <a:latin typeface="Cambria Math" panose="02040503050406030204" pitchFamily="18" charset="0"/>
                      </a:rPr>
                      <m:t>𝑗</m:t>
                    </m:r>
                  </m:oMath>
                </a14:m>
                <a:r>
                  <a:rPr lang="en-IN" sz="2000" spc="-1" dirty="0">
                    <a:latin typeface="Segoe UI" panose="020B0502040204020203" pitchFamily="34" charset="0"/>
                    <a:cs typeface="Segoe UI" panose="020B0502040204020203" pitchFamily="34" charset="0"/>
                  </a:rPr>
                  <a:t>|    </a:t>
                </a:r>
                <a:r>
                  <a:rPr lang="en-IN" sz="2000" dirty="0"/>
                  <a:t>…(2)</a:t>
                </a:r>
              </a:p>
              <a:p>
                <a:pPr marL="461160" lvl="1" indent="0">
                  <a:lnSpc>
                    <a:spcPct val="100000"/>
                  </a:lnSpc>
                  <a:buClr>
                    <a:srgbClr val="FF0000"/>
                  </a:buClr>
                  <a:buNone/>
                </a:pPr>
                <a:endParaRPr lang="en-IN" sz="2000" spc="-1" dirty="0">
                  <a:latin typeface="Segoe UI" panose="020B0502040204020203" pitchFamily="34" charset="0"/>
                  <a:cs typeface="Segoe UI" panose="020B0502040204020203" pitchFamily="34" charset="0"/>
                </a:endParaRPr>
              </a:p>
              <a:p>
                <a:pPr marL="800280" lvl="1" indent="-339120">
                  <a:lnSpc>
                    <a:spcPct val="100000"/>
                  </a:lnSpc>
                  <a:buClr>
                    <a:srgbClr val="FF0000"/>
                  </a:buClr>
                  <a:buFont typeface="Wingdings" charset="2"/>
                  <a:buChar char=""/>
                </a:pPr>
                <a:endParaRPr lang="en-IN" sz="1600" spc="-1" dirty="0">
                  <a:latin typeface="Segoe UI" panose="020B0502040204020203" pitchFamily="34" charset="0"/>
                  <a:cs typeface="Segoe UI" panose="020B0502040204020203" pitchFamily="34" charset="0"/>
                </a:endParaRPr>
              </a:p>
              <a:p>
                <a:pPr marL="3960" indent="0">
                  <a:lnSpc>
                    <a:spcPct val="100000"/>
                  </a:lnSpc>
                  <a:buClr>
                    <a:srgbClr val="FF0000"/>
                  </a:buClr>
                  <a:buNone/>
                </a:pPr>
                <a:endParaRPr lang="en-US" sz="2000" b="0" strike="noStrike" spc="-1" dirty="0">
                  <a:latin typeface="Segoe UI" panose="020B0502040204020203" pitchFamily="34" charset="0"/>
                  <a:cs typeface="Segoe UI" panose="020B0502040204020203" pitchFamily="34" charset="0"/>
                </a:endParaRPr>
              </a:p>
              <a:p>
                <a:pPr marL="343080" indent="-339120">
                  <a:lnSpc>
                    <a:spcPct val="100000"/>
                  </a:lnSpc>
                  <a:buClr>
                    <a:srgbClr val="FF0000"/>
                  </a:buClr>
                  <a:buFont typeface="Wingdings" charset="2"/>
                  <a:buChar char=""/>
                </a:pPr>
                <a:endParaRPr lang="en-US" sz="2000" b="0" strike="noStrike" spc="-1" dirty="0">
                  <a:latin typeface="Segoe UI" panose="020B0502040204020203" pitchFamily="34" charset="0"/>
                  <a:cs typeface="Segoe UI" panose="020B0502040204020203" pitchFamily="34" charset="0"/>
                </a:endParaRPr>
              </a:p>
              <a:p>
                <a:pPr marL="343080" indent="-339120">
                  <a:lnSpc>
                    <a:spcPct val="100000"/>
                  </a:lnSpc>
                  <a:buClr>
                    <a:srgbClr val="FF0000"/>
                  </a:buClr>
                  <a:buFont typeface="Wingdings" charset="2"/>
                  <a:buChar char=""/>
                </a:pPr>
                <a:endParaRPr lang="en-US" sz="2000" b="0" strike="noStrike" spc="-1" dirty="0">
                  <a:latin typeface="Segoe UI" panose="020B0502040204020203" pitchFamily="34" charset="0"/>
                  <a:cs typeface="Segoe UI" panose="020B0502040204020203" pitchFamily="34" charset="0"/>
                </a:endParaRPr>
              </a:p>
              <a:p>
                <a:pPr marL="343080" indent="-339120">
                  <a:lnSpc>
                    <a:spcPct val="100000"/>
                  </a:lnSpc>
                  <a:buClr>
                    <a:srgbClr val="FF0000"/>
                  </a:buClr>
                  <a:buFont typeface="Wingdings" charset="2"/>
                  <a:buChar char=""/>
                </a:pPr>
                <a:endParaRPr lang="en-US" sz="2000" spc="-1" dirty="0">
                  <a:latin typeface="Segoe UI" panose="020B0502040204020203" pitchFamily="34" charset="0"/>
                  <a:cs typeface="Segoe UI" panose="020B0502040204020203" pitchFamily="34" charset="0"/>
                </a:endParaRPr>
              </a:p>
              <a:p>
                <a:pPr marL="343080" indent="-339120">
                  <a:lnSpc>
                    <a:spcPct val="100000"/>
                  </a:lnSpc>
                  <a:buClr>
                    <a:srgbClr val="FF0000"/>
                  </a:buClr>
                  <a:buFont typeface="Wingdings" charset="2"/>
                  <a:buChar char=""/>
                </a:pPr>
                <a:endParaRPr lang="en-US" sz="2000" strike="noStrike" spc="-1" dirty="0">
                  <a:latin typeface="Segoe UI" panose="020B0502040204020203" pitchFamily="34" charset="0"/>
                  <a:cs typeface="Segoe UI" panose="020B0502040204020203" pitchFamily="34" charset="0"/>
                </a:endParaRPr>
              </a:p>
            </p:txBody>
          </p:sp>
        </mc:Choice>
        <mc:Fallback xmlns="">
          <p:sp>
            <p:nvSpPr>
              <p:cNvPr id="7" name="Textplatzhalter 5">
                <a:extLst>
                  <a:ext uri="{FF2B5EF4-FFF2-40B4-BE49-F238E27FC236}">
                    <a16:creationId xmlns:a16="http://schemas.microsoft.com/office/drawing/2014/main" id="{95C6F1B7-F690-4A68-A582-241B05419A11}"/>
                  </a:ext>
                </a:extLst>
              </p:cNvPr>
              <p:cNvSpPr>
                <a:spLocks noGrp="1" noRot="1" noChangeAspect="1" noMove="1" noResize="1" noEditPoints="1" noAdjustHandles="1" noChangeArrowheads="1" noChangeShapeType="1" noTextEdit="1"/>
              </p:cNvSpPr>
              <p:nvPr>
                <p:ph type="body" sz="quarter" idx="11"/>
              </p:nvPr>
            </p:nvSpPr>
            <p:spPr>
              <a:xfrm>
                <a:off x="355600" y="1620886"/>
                <a:ext cx="11644313" cy="2395704"/>
              </a:xfrm>
              <a:blipFill>
                <a:blip r:embed="rId3"/>
                <a:stretch>
                  <a:fillRect l="-419" t="-1272"/>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A1185AB3-350C-4B49-AA32-D14F6673D574}"/>
              </a:ext>
            </a:extLst>
          </p:cNvPr>
          <p:cNvPicPr>
            <a:picLocks noChangeAspect="1"/>
          </p:cNvPicPr>
          <p:nvPr/>
        </p:nvPicPr>
        <p:blipFill>
          <a:blip r:embed="rId4"/>
          <a:stretch>
            <a:fillRect/>
          </a:stretch>
        </p:blipFill>
        <p:spPr>
          <a:xfrm>
            <a:off x="1705510" y="4016589"/>
            <a:ext cx="9187853" cy="2313978"/>
          </a:xfrm>
          <a:prstGeom prst="rect">
            <a:avLst/>
          </a:prstGeom>
        </p:spPr>
      </p:pic>
    </p:spTree>
    <p:extLst>
      <p:ext uri="{BB962C8B-B14F-4D97-AF65-F5344CB8AC3E}">
        <p14:creationId xmlns:p14="http://schemas.microsoft.com/office/powerpoint/2010/main" val="3801943774"/>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39C23DA-3520-4312-831B-BE2342261DF7}"/>
              </a:ext>
            </a:extLst>
          </p:cNvPr>
          <p:cNvSpPr>
            <a:spLocks noGrp="1"/>
          </p:cNvSpPr>
          <p:nvPr>
            <p:ph type="title"/>
          </p:nvPr>
        </p:nvSpPr>
        <p:spPr>
          <a:xfrm>
            <a:off x="1558925" y="123825"/>
            <a:ext cx="10440988" cy="468314"/>
          </a:xfrm>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B98ABA7-3206-4C0E-980E-D42DC40A85FC}"/>
              </a:ext>
            </a:extLst>
          </p:cNvPr>
          <p:cNvSpPr txBox="1"/>
          <p:nvPr/>
        </p:nvSpPr>
        <p:spPr>
          <a:xfrm>
            <a:off x="3237062" y="6092296"/>
            <a:ext cx="6334037" cy="461665"/>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8: Architecture of CycleGAN with forward </a:t>
            </a:r>
            <a:r>
              <a:rPr lang="en-GB" sz="1200" dirty="0">
                <a:latin typeface="Segoe UI" panose="020B0502040204020203" pitchFamily="34" charset="0"/>
                <a:ea typeface="Roboto" panose="02000000000000000000" pitchFamily="2" charset="0"/>
                <a:cs typeface="Segoe UI" panose="020B0502040204020203" pitchFamily="34" charset="0"/>
              </a:rPr>
              <a:t>c</a:t>
            </a:r>
            <a:r>
              <a:rPr lang="en-GB" sz="1200" dirty="0">
                <a:effectLst/>
                <a:latin typeface="Segoe UI" panose="020B0502040204020203" pitchFamily="34" charset="0"/>
                <a:ea typeface="Roboto" panose="02000000000000000000" pitchFamily="2" charset="0"/>
                <a:cs typeface="Segoe UI" panose="020B0502040204020203" pitchFamily="34" charset="0"/>
              </a:rPr>
              <a:t>ycle-consistency </a:t>
            </a:r>
            <a:r>
              <a:rPr lang="en-GB" sz="1200" dirty="0">
                <a:latin typeface="Segoe UI" panose="020B0502040204020203" pitchFamily="34" charset="0"/>
                <a:ea typeface="Roboto" panose="02000000000000000000" pitchFamily="2" charset="0"/>
                <a:cs typeface="Segoe UI" panose="020B0502040204020203" pitchFamily="34" charset="0"/>
              </a:rPr>
              <a:t>l</a:t>
            </a:r>
            <a:r>
              <a:rPr lang="en-GB" sz="1200" dirty="0">
                <a:effectLst/>
                <a:latin typeface="Segoe UI" panose="020B0502040204020203" pitchFamily="34" charset="0"/>
                <a:ea typeface="Roboto" panose="02000000000000000000" pitchFamily="2" charset="0"/>
                <a:cs typeface="Segoe UI" panose="020B0502040204020203" pitchFamily="34" charset="0"/>
              </a:rPr>
              <a:t>oss.</a:t>
            </a:r>
          </a:p>
          <a:p>
            <a:pPr algn="ctr"/>
            <a:endParaRPr lang="en-IN" sz="1200" dirty="0">
              <a:latin typeface="Segoe UI" panose="020B0502040204020203" pitchFamily="34" charset="0"/>
              <a:ea typeface="Roboto" panose="02000000000000000000" pitchFamily="2" charset="0"/>
              <a:cs typeface="Segoe UI" panose="020B0502040204020203" pitchFamily="34" charset="0"/>
            </a:endParaRPr>
          </a:p>
        </p:txBody>
      </p:sp>
      <p:sp>
        <p:nvSpPr>
          <p:cNvPr id="51" name="TextBox 50">
            <a:extLst>
              <a:ext uri="{FF2B5EF4-FFF2-40B4-BE49-F238E27FC236}">
                <a16:creationId xmlns:a16="http://schemas.microsoft.com/office/drawing/2014/main" id="{0FB88B36-9636-4445-9D7F-30B522C816C0}"/>
              </a:ext>
            </a:extLst>
          </p:cNvPr>
          <p:cNvSpPr txBox="1"/>
          <p:nvPr/>
        </p:nvSpPr>
        <p:spPr>
          <a:xfrm>
            <a:off x="5292465" y="4108464"/>
            <a:ext cx="1707082" cy="646331"/>
          </a:xfrm>
          <a:prstGeom prst="rect">
            <a:avLst/>
          </a:prstGeom>
          <a:noFill/>
        </p:spPr>
        <p:txBody>
          <a:bodyPr wrap="square" rtlCol="0">
            <a:spAutoFit/>
          </a:bodyPr>
          <a:lstStyle/>
          <a:p>
            <a:pPr algn="ctr"/>
            <a:r>
              <a:rPr lang="en-IN" b="1" i="1" dirty="0">
                <a:latin typeface="Segoe UI" panose="020B0502040204020203" pitchFamily="34" charset="0"/>
                <a:cs typeface="Segoe UI" panose="020B0502040204020203" pitchFamily="34" charset="0"/>
              </a:rPr>
              <a:t>Fake</a:t>
            </a:r>
          </a:p>
          <a:p>
            <a:pPr algn="ctr"/>
            <a:r>
              <a:rPr lang="en-IN" b="1" i="1" dirty="0">
                <a:latin typeface="Segoe UI" panose="020B0502040204020203" pitchFamily="34" charset="0"/>
                <a:ea typeface="Calibri" panose="020F0502020204030204" pitchFamily="34" charset="0"/>
                <a:cs typeface="Segoe UI" panose="020B0502040204020203" pitchFamily="34" charset="0"/>
              </a:rPr>
              <a:t>Image</a:t>
            </a:r>
          </a:p>
        </p:txBody>
      </p:sp>
      <p:sp>
        <p:nvSpPr>
          <p:cNvPr id="52" name="TextBox 51">
            <a:extLst>
              <a:ext uri="{FF2B5EF4-FFF2-40B4-BE49-F238E27FC236}">
                <a16:creationId xmlns:a16="http://schemas.microsoft.com/office/drawing/2014/main" id="{5FB15D11-4EEC-46D9-AF53-A88666E1A14C}"/>
              </a:ext>
            </a:extLst>
          </p:cNvPr>
          <p:cNvSpPr txBox="1"/>
          <p:nvPr/>
        </p:nvSpPr>
        <p:spPr>
          <a:xfrm>
            <a:off x="1856909" y="4032125"/>
            <a:ext cx="1380153" cy="646331"/>
          </a:xfrm>
          <a:prstGeom prst="rect">
            <a:avLst/>
          </a:prstGeom>
          <a:noFill/>
        </p:spPr>
        <p:txBody>
          <a:bodyPr wrap="square" rtlCol="0">
            <a:spAutoFit/>
          </a:bodyPr>
          <a:lstStyle/>
          <a:p>
            <a:pPr algn="ctr"/>
            <a:r>
              <a:rPr lang="en-IN" b="1" i="1" dirty="0">
                <a:effectLst/>
                <a:latin typeface="Segoe UI" panose="020B0502040204020203" pitchFamily="34" charset="0"/>
                <a:ea typeface="Calibri" panose="020F0502020204030204" pitchFamily="34" charset="0"/>
                <a:cs typeface="Segoe UI" panose="020B0502040204020203" pitchFamily="34" charset="0"/>
              </a:rPr>
              <a:t>Synthetic </a:t>
            </a:r>
            <a:br>
              <a:rPr lang="en-IN" b="1" i="1" dirty="0">
                <a:latin typeface="Segoe UI" panose="020B0502040204020203" pitchFamily="34" charset="0"/>
                <a:cs typeface="Segoe UI" panose="020B0502040204020203" pitchFamily="34" charset="0"/>
              </a:rPr>
            </a:br>
            <a:r>
              <a:rPr lang="en-IN" b="1" i="1" dirty="0">
                <a:latin typeface="Segoe UI" panose="020B0502040204020203" pitchFamily="34" charset="0"/>
                <a:cs typeface="Segoe UI" panose="020B0502040204020203" pitchFamily="34" charset="0"/>
              </a:rPr>
              <a:t>Image</a:t>
            </a:r>
          </a:p>
        </p:txBody>
      </p:sp>
      <p:cxnSp>
        <p:nvCxnSpPr>
          <p:cNvPr id="53" name="Straight Arrow Connector 52">
            <a:extLst>
              <a:ext uri="{FF2B5EF4-FFF2-40B4-BE49-F238E27FC236}">
                <a16:creationId xmlns:a16="http://schemas.microsoft.com/office/drawing/2014/main" id="{5A50074C-597B-4B22-BDBB-70A58D342B43}"/>
              </a:ext>
            </a:extLst>
          </p:cNvPr>
          <p:cNvCxnSpPr>
            <a:cxnSpLocks/>
          </p:cNvCxnSpPr>
          <p:nvPr/>
        </p:nvCxnSpPr>
        <p:spPr>
          <a:xfrm>
            <a:off x="3188900" y="4485915"/>
            <a:ext cx="638028" cy="0"/>
          </a:xfrm>
          <a:prstGeom prst="straightConnector1">
            <a:avLst/>
          </a:prstGeom>
          <a:noFill/>
          <a:ln w="76200" cap="flat" cmpd="sng">
            <a:solidFill>
              <a:srgbClr val="004075"/>
            </a:solidFill>
            <a:prstDash val="solid"/>
            <a:round/>
            <a:headEnd type="none" w="med" len="med"/>
            <a:tailEnd type="triangle" w="med" len="med"/>
          </a:ln>
        </p:spPr>
      </p:cxnSp>
      <p:sp>
        <p:nvSpPr>
          <p:cNvPr id="54" name="Rectangle 53">
            <a:extLst>
              <a:ext uri="{FF2B5EF4-FFF2-40B4-BE49-F238E27FC236}">
                <a16:creationId xmlns:a16="http://schemas.microsoft.com/office/drawing/2014/main" id="{8C1F387D-7331-4B5C-B8B8-33C7FDEBA762}"/>
              </a:ext>
            </a:extLst>
          </p:cNvPr>
          <p:cNvSpPr/>
          <p:nvPr/>
        </p:nvSpPr>
        <p:spPr>
          <a:xfrm>
            <a:off x="3814302" y="2626422"/>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D</a:t>
            </a:r>
            <a:r>
              <a:rPr lang="en-IN" sz="3200" b="1" i="1" baseline="-25000" dirty="0">
                <a:solidFill>
                  <a:srgbClr val="00B050"/>
                </a:solidFill>
                <a:latin typeface="Segoe UI" panose="020B0502040204020203" pitchFamily="34" charset="0"/>
                <a:ea typeface="Segoe UI Black" panose="020B0A02040204020203" pitchFamily="34" charset="0"/>
                <a:cs typeface="Segoe UI" panose="020B0502040204020203" pitchFamily="34" charset="0"/>
              </a:rPr>
              <a:t>y</a:t>
            </a:r>
            <a:endParaRPr lang="en-IN"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55" name="Straight Arrow Connector 54">
            <a:extLst>
              <a:ext uri="{FF2B5EF4-FFF2-40B4-BE49-F238E27FC236}">
                <a16:creationId xmlns:a16="http://schemas.microsoft.com/office/drawing/2014/main" id="{179FB291-C68A-4FD2-ACAC-CA0881783075}"/>
              </a:ext>
            </a:extLst>
          </p:cNvPr>
          <p:cNvCxnSpPr>
            <a:cxnSpLocks/>
            <a:stCxn id="64" idx="0"/>
            <a:endCxn id="54" idx="2"/>
          </p:cNvCxnSpPr>
          <p:nvPr/>
        </p:nvCxnSpPr>
        <p:spPr>
          <a:xfrm flipH="1" flipV="1">
            <a:off x="4319565" y="3398981"/>
            <a:ext cx="12626" cy="716605"/>
          </a:xfrm>
          <a:prstGeom prst="straightConnector1">
            <a:avLst/>
          </a:prstGeom>
          <a:noFill/>
          <a:ln w="76200" cap="flat" cmpd="sng">
            <a:solidFill>
              <a:srgbClr val="004075"/>
            </a:solidFill>
            <a:prstDash val="solid"/>
            <a:round/>
            <a:headEnd type="none" w="med" len="med"/>
            <a:tailEnd type="triangle" w="med" len="med"/>
          </a:ln>
        </p:spPr>
      </p:cxnSp>
      <p:cxnSp>
        <p:nvCxnSpPr>
          <p:cNvPr id="56" name="Straight Arrow Connector 55">
            <a:extLst>
              <a:ext uri="{FF2B5EF4-FFF2-40B4-BE49-F238E27FC236}">
                <a16:creationId xmlns:a16="http://schemas.microsoft.com/office/drawing/2014/main" id="{694AFD8D-CCE1-4FD1-8140-61AC0239CF23}"/>
              </a:ext>
            </a:extLst>
          </p:cNvPr>
          <p:cNvCxnSpPr>
            <a:cxnSpLocks/>
            <a:stCxn id="54" idx="0"/>
            <a:endCxn id="58" idx="2"/>
          </p:cNvCxnSpPr>
          <p:nvPr/>
        </p:nvCxnSpPr>
        <p:spPr>
          <a:xfrm flipH="1" flipV="1">
            <a:off x="3879063" y="2222136"/>
            <a:ext cx="440502" cy="404286"/>
          </a:xfrm>
          <a:prstGeom prst="straightConnector1">
            <a:avLst/>
          </a:prstGeom>
          <a:noFill/>
          <a:ln w="76200" cap="flat" cmpd="sng">
            <a:solidFill>
              <a:srgbClr val="004075"/>
            </a:solidFill>
            <a:prstDash val="solid"/>
            <a:round/>
            <a:headEnd type="none" w="med" len="med"/>
            <a:tailEnd type="triangle" w="med" len="med"/>
          </a:ln>
        </p:spPr>
      </p:cxnSp>
      <p:cxnSp>
        <p:nvCxnSpPr>
          <p:cNvPr id="57" name="Straight Arrow Connector 56">
            <a:extLst>
              <a:ext uri="{FF2B5EF4-FFF2-40B4-BE49-F238E27FC236}">
                <a16:creationId xmlns:a16="http://schemas.microsoft.com/office/drawing/2014/main" id="{7668BDB5-1F42-4666-9A5B-9135F87C1765}"/>
              </a:ext>
            </a:extLst>
          </p:cNvPr>
          <p:cNvCxnSpPr>
            <a:cxnSpLocks/>
            <a:stCxn id="54" idx="0"/>
          </p:cNvCxnSpPr>
          <p:nvPr/>
        </p:nvCxnSpPr>
        <p:spPr>
          <a:xfrm flipV="1">
            <a:off x="4319565" y="2203405"/>
            <a:ext cx="429894" cy="423017"/>
          </a:xfrm>
          <a:prstGeom prst="straightConnector1">
            <a:avLst/>
          </a:prstGeom>
          <a:noFill/>
          <a:ln w="76200" cap="flat" cmpd="sng">
            <a:solidFill>
              <a:srgbClr val="004075"/>
            </a:solidFill>
            <a:prstDash val="solid"/>
            <a:round/>
            <a:headEnd type="none" w="med" len="med"/>
            <a:tailEnd type="triangle" w="med" len="med"/>
          </a:ln>
        </p:spPr>
      </p:cxnSp>
      <p:sp>
        <p:nvSpPr>
          <p:cNvPr id="58" name="TextBox 57">
            <a:extLst>
              <a:ext uri="{FF2B5EF4-FFF2-40B4-BE49-F238E27FC236}">
                <a16:creationId xmlns:a16="http://schemas.microsoft.com/office/drawing/2014/main" id="{E37F66F8-3C55-42E2-AD20-D597F083A6E2}"/>
              </a:ext>
            </a:extLst>
          </p:cNvPr>
          <p:cNvSpPr txBox="1"/>
          <p:nvPr/>
        </p:nvSpPr>
        <p:spPr>
          <a:xfrm>
            <a:off x="3480357" y="1852804"/>
            <a:ext cx="797412" cy="369332"/>
          </a:xfrm>
          <a:prstGeom prst="rect">
            <a:avLst/>
          </a:prstGeom>
          <a:noFill/>
        </p:spPr>
        <p:txBody>
          <a:bodyPr wrap="square" rtlCol="0">
            <a:spAutoFit/>
          </a:bodyPr>
          <a:lstStyle/>
          <a:p>
            <a:r>
              <a:rPr lang="en-IN" b="1" i="1" dirty="0">
                <a:latin typeface="Segoe UI" panose="020B0502040204020203" pitchFamily="34" charset="0"/>
                <a:ea typeface="Calibri" panose="020F0502020204030204" pitchFamily="34" charset="0"/>
                <a:cs typeface="Segoe UI" panose="020B0502040204020203" pitchFamily="34" charset="0"/>
              </a:rPr>
              <a:t>Real</a:t>
            </a:r>
            <a:endParaRPr lang="en-IN" b="1" i="1" dirty="0">
              <a:effectLst/>
              <a:latin typeface="Segoe UI" panose="020B0502040204020203" pitchFamily="34" charset="0"/>
              <a:ea typeface="Calibri" panose="020F0502020204030204" pitchFamily="34" charset="0"/>
              <a:cs typeface="Segoe UI" panose="020B0502040204020203" pitchFamily="34" charset="0"/>
            </a:endParaRPr>
          </a:p>
        </p:txBody>
      </p:sp>
      <p:sp>
        <p:nvSpPr>
          <p:cNvPr id="59" name="TextBox 58">
            <a:extLst>
              <a:ext uri="{FF2B5EF4-FFF2-40B4-BE49-F238E27FC236}">
                <a16:creationId xmlns:a16="http://schemas.microsoft.com/office/drawing/2014/main" id="{CD05C48E-DB21-461B-A931-AA6F51E8DC80}"/>
              </a:ext>
            </a:extLst>
          </p:cNvPr>
          <p:cNvSpPr txBox="1"/>
          <p:nvPr/>
        </p:nvSpPr>
        <p:spPr>
          <a:xfrm>
            <a:off x="4575328" y="1837655"/>
            <a:ext cx="797412" cy="369332"/>
          </a:xfrm>
          <a:prstGeom prst="rect">
            <a:avLst/>
          </a:prstGeom>
          <a:noFill/>
        </p:spPr>
        <p:txBody>
          <a:bodyPr wrap="square" rtlCol="0">
            <a:spAutoFit/>
          </a:bodyPr>
          <a:lstStyle/>
          <a:p>
            <a:r>
              <a:rPr lang="en-IN" b="1" i="1" dirty="0">
                <a:latin typeface="Segoe UI" panose="020B0502040204020203" pitchFamily="34" charset="0"/>
                <a:ea typeface="Calibri" panose="020F0502020204030204" pitchFamily="34" charset="0"/>
                <a:cs typeface="Segoe UI" panose="020B0502040204020203" pitchFamily="34" charset="0"/>
              </a:rPr>
              <a:t>Fake</a:t>
            </a:r>
            <a:endParaRPr lang="en-IN" b="1" i="1" dirty="0">
              <a:effectLst/>
              <a:latin typeface="Segoe UI" panose="020B0502040204020203" pitchFamily="34" charset="0"/>
              <a:ea typeface="Calibri" panose="020F0502020204030204" pitchFamily="34" charset="0"/>
              <a:cs typeface="Segoe UI" panose="020B0502040204020203" pitchFamily="34" charset="0"/>
            </a:endParaRPr>
          </a:p>
        </p:txBody>
      </p:sp>
      <p:cxnSp>
        <p:nvCxnSpPr>
          <p:cNvPr id="60" name="Straight Arrow Connector 59">
            <a:extLst>
              <a:ext uri="{FF2B5EF4-FFF2-40B4-BE49-F238E27FC236}">
                <a16:creationId xmlns:a16="http://schemas.microsoft.com/office/drawing/2014/main" id="{22219E62-49F3-46DF-9528-031E32D5202D}"/>
              </a:ext>
            </a:extLst>
          </p:cNvPr>
          <p:cNvCxnSpPr>
            <a:cxnSpLocks/>
          </p:cNvCxnSpPr>
          <p:nvPr/>
        </p:nvCxnSpPr>
        <p:spPr>
          <a:xfrm>
            <a:off x="8989987" y="1999441"/>
            <a:ext cx="0" cy="146685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BCAA7E0-17A4-43AA-941A-6EC9CA90ECE3}"/>
              </a:ext>
            </a:extLst>
          </p:cNvPr>
          <p:cNvSpPr txBox="1"/>
          <p:nvPr/>
        </p:nvSpPr>
        <p:spPr>
          <a:xfrm rot="16200000">
            <a:off x="8278893" y="2394538"/>
            <a:ext cx="2195753" cy="369332"/>
          </a:xfrm>
          <a:prstGeom prst="rect">
            <a:avLst/>
          </a:prstGeom>
          <a:noFill/>
        </p:spPr>
        <p:txBody>
          <a:bodyPr wrap="square" rtlCol="0">
            <a:spAutoFit/>
          </a:bodyPr>
          <a:lstStyle/>
          <a:p>
            <a:r>
              <a:rPr lang="en-IN" b="1" i="1" dirty="0">
                <a:solidFill>
                  <a:srgbClr val="E4032D"/>
                </a:solidFill>
                <a:latin typeface="Segoe UI" panose="020B0502040204020203" pitchFamily="34" charset="0"/>
                <a:cs typeface="Segoe UI" panose="020B0502040204020203" pitchFamily="34" charset="0"/>
              </a:rPr>
              <a:t>Backpropagation</a:t>
            </a:r>
          </a:p>
        </p:txBody>
      </p:sp>
      <p:sp>
        <p:nvSpPr>
          <p:cNvPr id="62" name="TextBox 61">
            <a:extLst>
              <a:ext uri="{FF2B5EF4-FFF2-40B4-BE49-F238E27FC236}">
                <a16:creationId xmlns:a16="http://schemas.microsoft.com/office/drawing/2014/main" id="{15E55D42-3CCE-4F87-A0F0-A116AAFC93A6}"/>
              </a:ext>
            </a:extLst>
          </p:cNvPr>
          <p:cNvSpPr txBox="1"/>
          <p:nvPr/>
        </p:nvSpPr>
        <p:spPr>
          <a:xfrm>
            <a:off x="8821481" y="3914569"/>
            <a:ext cx="1453808" cy="923330"/>
          </a:xfrm>
          <a:prstGeom prst="rect">
            <a:avLst/>
          </a:prstGeom>
          <a:noFill/>
        </p:spPr>
        <p:txBody>
          <a:bodyPr wrap="square" rtlCol="0">
            <a:spAutoFit/>
          </a:bodyPr>
          <a:lstStyle/>
          <a:p>
            <a:pPr algn="ctr"/>
            <a:r>
              <a:rPr lang="en-IN" b="1" i="1" dirty="0">
                <a:latin typeface="Segoe UI" panose="020B0502040204020203" pitchFamily="34" charset="0"/>
                <a:cs typeface="Segoe UI" panose="020B0502040204020203" pitchFamily="34" charset="0"/>
              </a:rPr>
              <a:t>≈ </a:t>
            </a:r>
            <a:r>
              <a:rPr lang="en-IN" b="1" i="1" dirty="0">
                <a:effectLst/>
                <a:latin typeface="Segoe UI" panose="020B0502040204020203" pitchFamily="34" charset="0"/>
                <a:ea typeface="Calibri" panose="020F0502020204030204" pitchFamily="34" charset="0"/>
                <a:cs typeface="Segoe UI" panose="020B0502040204020203" pitchFamily="34" charset="0"/>
              </a:rPr>
              <a:t>Synthetic </a:t>
            </a:r>
            <a:r>
              <a:rPr lang="en-IN" b="1" i="1" dirty="0">
                <a:latin typeface="Segoe UI" panose="020B0502040204020203" pitchFamily="34" charset="0"/>
                <a:cs typeface="Segoe UI" panose="020B0502040204020203" pitchFamily="34" charset="0"/>
              </a:rPr>
              <a:t>Image</a:t>
            </a:r>
          </a:p>
          <a:p>
            <a:pPr algn="ctr"/>
            <a:r>
              <a:rPr lang="en-IN" b="1" i="1" dirty="0">
                <a:latin typeface="Segoe UI" panose="020B0502040204020203" pitchFamily="34" charset="0"/>
                <a:cs typeface="Segoe UI" panose="020B0502040204020203" pitchFamily="34" charset="0"/>
              </a:rPr>
              <a:t>(Cycled)</a:t>
            </a:r>
          </a:p>
        </p:txBody>
      </p:sp>
      <p:sp>
        <p:nvSpPr>
          <p:cNvPr id="63" name="TextBox 62">
            <a:extLst>
              <a:ext uri="{FF2B5EF4-FFF2-40B4-BE49-F238E27FC236}">
                <a16:creationId xmlns:a16="http://schemas.microsoft.com/office/drawing/2014/main" id="{7A129FB6-6B22-4C56-9110-6C7F155C9438}"/>
              </a:ext>
            </a:extLst>
          </p:cNvPr>
          <p:cNvSpPr txBox="1"/>
          <p:nvPr/>
        </p:nvSpPr>
        <p:spPr>
          <a:xfrm>
            <a:off x="3704173" y="5361682"/>
            <a:ext cx="5274915" cy="369332"/>
          </a:xfrm>
          <a:prstGeom prst="rect">
            <a:avLst/>
          </a:prstGeom>
          <a:noFill/>
        </p:spPr>
        <p:txBody>
          <a:bodyPr wrap="square" rtlCol="0">
            <a:spAutoFit/>
          </a:bodyPr>
          <a:lstStyle/>
          <a:p>
            <a:pPr algn="ctr"/>
            <a:r>
              <a:rPr lang="en-IN" b="1" i="1" dirty="0">
                <a:effectLst/>
                <a:latin typeface="Segoe UI" panose="020B0502040204020203" pitchFamily="34" charset="0"/>
                <a:ea typeface="Calibri" panose="020F0502020204030204" pitchFamily="34" charset="0"/>
                <a:cs typeface="Segoe UI" panose="020B0502040204020203" pitchFamily="34" charset="0"/>
              </a:rPr>
              <a:t>Forward Cycle-Consistency </a:t>
            </a:r>
            <a:r>
              <a:rPr lang="en-IN" b="1" i="1" dirty="0">
                <a:latin typeface="Segoe UI" panose="020B0502040204020203" pitchFamily="34" charset="0"/>
                <a:cs typeface="Segoe UI" panose="020B0502040204020203" pitchFamily="34" charset="0"/>
              </a:rPr>
              <a:t>Loss</a:t>
            </a:r>
          </a:p>
        </p:txBody>
      </p:sp>
      <p:sp>
        <p:nvSpPr>
          <p:cNvPr id="64" name="Rectangle 63">
            <a:extLst>
              <a:ext uri="{FF2B5EF4-FFF2-40B4-BE49-F238E27FC236}">
                <a16:creationId xmlns:a16="http://schemas.microsoft.com/office/drawing/2014/main" id="{BE3FB012-8A1F-431F-8B46-65326C0FBEAE}"/>
              </a:ext>
            </a:extLst>
          </p:cNvPr>
          <p:cNvSpPr/>
          <p:nvPr/>
        </p:nvSpPr>
        <p:spPr>
          <a:xfrm>
            <a:off x="3826928" y="4115586"/>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G</a:t>
            </a:r>
            <a:endParaRPr lang="en-IN"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65" name="Straight Arrow Connector 64">
            <a:extLst>
              <a:ext uri="{FF2B5EF4-FFF2-40B4-BE49-F238E27FC236}">
                <a16:creationId xmlns:a16="http://schemas.microsoft.com/office/drawing/2014/main" id="{A1C3952C-AE1C-4B0C-A0BA-B5F30D15CF65}"/>
              </a:ext>
            </a:extLst>
          </p:cNvPr>
          <p:cNvCxnSpPr>
            <a:cxnSpLocks/>
            <a:stCxn id="64" idx="3"/>
          </p:cNvCxnSpPr>
          <p:nvPr/>
        </p:nvCxnSpPr>
        <p:spPr>
          <a:xfrm>
            <a:off x="4837454" y="4501866"/>
            <a:ext cx="636176" cy="0"/>
          </a:xfrm>
          <a:prstGeom prst="straightConnector1">
            <a:avLst/>
          </a:prstGeom>
          <a:noFill/>
          <a:ln w="76200" cap="flat" cmpd="sng">
            <a:solidFill>
              <a:srgbClr val="004075"/>
            </a:solidFill>
            <a:prstDash val="solid"/>
            <a:round/>
            <a:headEnd type="none" w="med" len="med"/>
            <a:tailEnd type="triangle" w="med" len="med"/>
          </a:ln>
        </p:spPr>
      </p:cxnSp>
      <p:cxnSp>
        <p:nvCxnSpPr>
          <p:cNvPr id="66" name="Straight Arrow Connector 65">
            <a:extLst>
              <a:ext uri="{FF2B5EF4-FFF2-40B4-BE49-F238E27FC236}">
                <a16:creationId xmlns:a16="http://schemas.microsoft.com/office/drawing/2014/main" id="{7B9C3891-C0A1-436E-A912-F213653DD901}"/>
              </a:ext>
            </a:extLst>
          </p:cNvPr>
          <p:cNvCxnSpPr>
            <a:cxnSpLocks/>
          </p:cNvCxnSpPr>
          <p:nvPr/>
        </p:nvCxnSpPr>
        <p:spPr>
          <a:xfrm>
            <a:off x="6768065" y="4494821"/>
            <a:ext cx="638028" cy="0"/>
          </a:xfrm>
          <a:prstGeom prst="straightConnector1">
            <a:avLst/>
          </a:prstGeom>
          <a:noFill/>
          <a:ln w="76200" cap="flat" cmpd="sng">
            <a:solidFill>
              <a:srgbClr val="004075"/>
            </a:solidFill>
            <a:prstDash val="solid"/>
            <a:round/>
            <a:headEnd type="none" w="med" len="med"/>
            <a:tailEnd type="triangle" w="med" len="med"/>
          </a:ln>
        </p:spPr>
      </p:cxnSp>
      <p:sp>
        <p:nvSpPr>
          <p:cNvPr id="67" name="Rectangle 66">
            <a:extLst>
              <a:ext uri="{FF2B5EF4-FFF2-40B4-BE49-F238E27FC236}">
                <a16:creationId xmlns:a16="http://schemas.microsoft.com/office/drawing/2014/main" id="{D6E53219-822D-409B-8E82-5231D77B3DE4}"/>
              </a:ext>
            </a:extLst>
          </p:cNvPr>
          <p:cNvSpPr/>
          <p:nvPr/>
        </p:nvSpPr>
        <p:spPr>
          <a:xfrm>
            <a:off x="7393467" y="2635328"/>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D</a:t>
            </a:r>
            <a:r>
              <a:rPr lang="en-IN" sz="3200" b="1" i="1" baseline="-25000" dirty="0">
                <a:solidFill>
                  <a:srgbClr val="00B050"/>
                </a:solidFill>
                <a:latin typeface="Segoe UI" panose="020B0502040204020203" pitchFamily="34" charset="0"/>
                <a:ea typeface="Segoe UI Black" panose="020B0A02040204020203" pitchFamily="34" charset="0"/>
                <a:cs typeface="Segoe UI" panose="020B0502040204020203" pitchFamily="34" charset="0"/>
              </a:rPr>
              <a:t>x</a:t>
            </a:r>
            <a:endParaRPr lang="en-IN"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68" name="Straight Arrow Connector 67">
            <a:extLst>
              <a:ext uri="{FF2B5EF4-FFF2-40B4-BE49-F238E27FC236}">
                <a16:creationId xmlns:a16="http://schemas.microsoft.com/office/drawing/2014/main" id="{4E91087C-AB7D-418F-B49B-D6371E22B1FA}"/>
              </a:ext>
            </a:extLst>
          </p:cNvPr>
          <p:cNvCxnSpPr>
            <a:cxnSpLocks/>
            <a:stCxn id="73" idx="0"/>
            <a:endCxn id="67" idx="2"/>
          </p:cNvCxnSpPr>
          <p:nvPr/>
        </p:nvCxnSpPr>
        <p:spPr>
          <a:xfrm flipH="1" flipV="1">
            <a:off x="7898730" y="3407887"/>
            <a:ext cx="12626" cy="716605"/>
          </a:xfrm>
          <a:prstGeom prst="straightConnector1">
            <a:avLst/>
          </a:prstGeom>
          <a:noFill/>
          <a:ln w="76200" cap="flat" cmpd="sng">
            <a:solidFill>
              <a:srgbClr val="004075"/>
            </a:solidFill>
            <a:prstDash val="solid"/>
            <a:round/>
            <a:headEnd type="none" w="med" len="med"/>
            <a:tailEnd type="triangle" w="med" len="med"/>
          </a:ln>
        </p:spPr>
      </p:cxnSp>
      <p:cxnSp>
        <p:nvCxnSpPr>
          <p:cNvPr id="69" name="Straight Arrow Connector 68">
            <a:extLst>
              <a:ext uri="{FF2B5EF4-FFF2-40B4-BE49-F238E27FC236}">
                <a16:creationId xmlns:a16="http://schemas.microsoft.com/office/drawing/2014/main" id="{199380C6-8BF9-4148-B7D1-2F25A0A2E0C7}"/>
              </a:ext>
            </a:extLst>
          </p:cNvPr>
          <p:cNvCxnSpPr>
            <a:cxnSpLocks/>
            <a:stCxn id="67" idx="0"/>
            <a:endCxn id="71" idx="2"/>
          </p:cNvCxnSpPr>
          <p:nvPr/>
        </p:nvCxnSpPr>
        <p:spPr>
          <a:xfrm flipH="1" flipV="1">
            <a:off x="7458228" y="2231042"/>
            <a:ext cx="440502" cy="404286"/>
          </a:xfrm>
          <a:prstGeom prst="straightConnector1">
            <a:avLst/>
          </a:prstGeom>
          <a:noFill/>
          <a:ln w="76200" cap="flat" cmpd="sng">
            <a:solidFill>
              <a:srgbClr val="004075"/>
            </a:solidFill>
            <a:prstDash val="solid"/>
            <a:round/>
            <a:headEnd type="none" w="med" len="med"/>
            <a:tailEnd type="triangle" w="med" len="med"/>
          </a:ln>
        </p:spPr>
      </p:cxnSp>
      <p:cxnSp>
        <p:nvCxnSpPr>
          <p:cNvPr id="70" name="Straight Arrow Connector 69">
            <a:extLst>
              <a:ext uri="{FF2B5EF4-FFF2-40B4-BE49-F238E27FC236}">
                <a16:creationId xmlns:a16="http://schemas.microsoft.com/office/drawing/2014/main" id="{D12EA265-8799-4680-A951-122F46A007C9}"/>
              </a:ext>
            </a:extLst>
          </p:cNvPr>
          <p:cNvCxnSpPr>
            <a:cxnSpLocks/>
            <a:stCxn id="67" idx="0"/>
          </p:cNvCxnSpPr>
          <p:nvPr/>
        </p:nvCxnSpPr>
        <p:spPr>
          <a:xfrm flipV="1">
            <a:off x="7898730" y="2208728"/>
            <a:ext cx="454673" cy="426600"/>
          </a:xfrm>
          <a:prstGeom prst="straightConnector1">
            <a:avLst/>
          </a:prstGeom>
          <a:noFill/>
          <a:ln w="76200" cap="flat" cmpd="sng">
            <a:solidFill>
              <a:srgbClr val="004075"/>
            </a:solidFill>
            <a:prstDash val="solid"/>
            <a:round/>
            <a:headEnd type="none" w="med" len="med"/>
            <a:tailEnd type="triangle" w="med" len="med"/>
          </a:ln>
        </p:spPr>
      </p:cxnSp>
      <p:sp>
        <p:nvSpPr>
          <p:cNvPr id="71" name="TextBox 70">
            <a:extLst>
              <a:ext uri="{FF2B5EF4-FFF2-40B4-BE49-F238E27FC236}">
                <a16:creationId xmlns:a16="http://schemas.microsoft.com/office/drawing/2014/main" id="{3299CA16-F66C-463A-AF00-ADED033BBA9E}"/>
              </a:ext>
            </a:extLst>
          </p:cNvPr>
          <p:cNvSpPr txBox="1"/>
          <p:nvPr/>
        </p:nvSpPr>
        <p:spPr>
          <a:xfrm>
            <a:off x="7059522" y="1861710"/>
            <a:ext cx="797412" cy="369332"/>
          </a:xfrm>
          <a:prstGeom prst="rect">
            <a:avLst/>
          </a:prstGeom>
          <a:noFill/>
        </p:spPr>
        <p:txBody>
          <a:bodyPr wrap="square" rtlCol="0">
            <a:spAutoFit/>
          </a:bodyPr>
          <a:lstStyle/>
          <a:p>
            <a:r>
              <a:rPr lang="en-IN" b="1" i="1" dirty="0">
                <a:latin typeface="Segoe UI" panose="020B0502040204020203" pitchFamily="34" charset="0"/>
                <a:ea typeface="Calibri" panose="020F0502020204030204" pitchFamily="34" charset="0"/>
                <a:cs typeface="Segoe UI" panose="020B0502040204020203" pitchFamily="34" charset="0"/>
              </a:rPr>
              <a:t>Real</a:t>
            </a:r>
            <a:endParaRPr lang="en-IN" b="1" i="1" dirty="0">
              <a:effectLst/>
              <a:latin typeface="Segoe UI" panose="020B0502040204020203" pitchFamily="34" charset="0"/>
              <a:ea typeface="Calibri" panose="020F0502020204030204" pitchFamily="34" charset="0"/>
              <a:cs typeface="Segoe UI" panose="020B0502040204020203" pitchFamily="34" charset="0"/>
            </a:endParaRPr>
          </a:p>
        </p:txBody>
      </p:sp>
      <p:sp>
        <p:nvSpPr>
          <p:cNvPr id="72" name="TextBox 71">
            <a:extLst>
              <a:ext uri="{FF2B5EF4-FFF2-40B4-BE49-F238E27FC236}">
                <a16:creationId xmlns:a16="http://schemas.microsoft.com/office/drawing/2014/main" id="{E76C884E-C375-4466-9F95-D3BDB0FA8412}"/>
              </a:ext>
            </a:extLst>
          </p:cNvPr>
          <p:cNvSpPr txBox="1"/>
          <p:nvPr/>
        </p:nvSpPr>
        <p:spPr>
          <a:xfrm>
            <a:off x="8124118" y="1888190"/>
            <a:ext cx="797412" cy="369332"/>
          </a:xfrm>
          <a:prstGeom prst="rect">
            <a:avLst/>
          </a:prstGeom>
          <a:noFill/>
        </p:spPr>
        <p:txBody>
          <a:bodyPr wrap="square" rtlCol="0">
            <a:spAutoFit/>
          </a:bodyPr>
          <a:lstStyle/>
          <a:p>
            <a:r>
              <a:rPr lang="en-IN" b="1" i="1" dirty="0">
                <a:latin typeface="Segoe UI" panose="020B0502040204020203" pitchFamily="34" charset="0"/>
                <a:ea typeface="Calibri" panose="020F0502020204030204" pitchFamily="34" charset="0"/>
                <a:cs typeface="Segoe UI" panose="020B0502040204020203" pitchFamily="34" charset="0"/>
              </a:rPr>
              <a:t>Fake</a:t>
            </a:r>
            <a:endParaRPr lang="en-IN" b="1" i="1" dirty="0">
              <a:effectLst/>
              <a:latin typeface="Segoe UI" panose="020B0502040204020203" pitchFamily="34" charset="0"/>
              <a:ea typeface="Calibri" panose="020F0502020204030204" pitchFamily="34" charset="0"/>
              <a:cs typeface="Segoe UI" panose="020B0502040204020203" pitchFamily="34" charset="0"/>
            </a:endParaRPr>
          </a:p>
        </p:txBody>
      </p:sp>
      <p:sp>
        <p:nvSpPr>
          <p:cNvPr id="73" name="Rectangle 72">
            <a:extLst>
              <a:ext uri="{FF2B5EF4-FFF2-40B4-BE49-F238E27FC236}">
                <a16:creationId xmlns:a16="http://schemas.microsoft.com/office/drawing/2014/main" id="{94D3D1B6-ACD1-4D59-9575-2C0A17F683CF}"/>
              </a:ext>
            </a:extLst>
          </p:cNvPr>
          <p:cNvSpPr/>
          <p:nvPr/>
        </p:nvSpPr>
        <p:spPr>
          <a:xfrm>
            <a:off x="7406093" y="4124492"/>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F</a:t>
            </a:r>
            <a:endParaRPr lang="en-IN"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74" name="Straight Arrow Connector 73">
            <a:extLst>
              <a:ext uri="{FF2B5EF4-FFF2-40B4-BE49-F238E27FC236}">
                <a16:creationId xmlns:a16="http://schemas.microsoft.com/office/drawing/2014/main" id="{F03DF293-4E99-4CDE-A265-168C12103C0A}"/>
              </a:ext>
            </a:extLst>
          </p:cNvPr>
          <p:cNvCxnSpPr>
            <a:cxnSpLocks/>
            <a:stCxn id="73" idx="3"/>
          </p:cNvCxnSpPr>
          <p:nvPr/>
        </p:nvCxnSpPr>
        <p:spPr>
          <a:xfrm>
            <a:off x="8416619" y="4510772"/>
            <a:ext cx="636176" cy="0"/>
          </a:xfrm>
          <a:prstGeom prst="straightConnector1">
            <a:avLst/>
          </a:prstGeom>
          <a:noFill/>
          <a:ln w="76200" cap="flat" cmpd="sng">
            <a:solidFill>
              <a:srgbClr val="004075"/>
            </a:solidFill>
            <a:prstDash val="solid"/>
            <a:round/>
            <a:headEnd type="none" w="med" len="med"/>
            <a:tailEnd type="triangle" w="med" len="med"/>
          </a:ln>
        </p:spPr>
      </p:cxnSp>
      <p:cxnSp>
        <p:nvCxnSpPr>
          <p:cNvPr id="75" name="Straight Arrow Connector 74">
            <a:extLst>
              <a:ext uri="{FF2B5EF4-FFF2-40B4-BE49-F238E27FC236}">
                <a16:creationId xmlns:a16="http://schemas.microsoft.com/office/drawing/2014/main" id="{F06BFC1A-F04F-4567-816E-77F5C9EE4836}"/>
              </a:ext>
            </a:extLst>
          </p:cNvPr>
          <p:cNvCxnSpPr>
            <a:cxnSpLocks/>
          </p:cNvCxnSpPr>
          <p:nvPr/>
        </p:nvCxnSpPr>
        <p:spPr>
          <a:xfrm>
            <a:off x="3384105" y="2020962"/>
            <a:ext cx="0" cy="146685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5FB3379-373D-4335-8239-2AC7B5E1A3DC}"/>
              </a:ext>
            </a:extLst>
          </p:cNvPr>
          <p:cNvSpPr txBox="1"/>
          <p:nvPr/>
        </p:nvSpPr>
        <p:spPr>
          <a:xfrm rot="16200000">
            <a:off x="1917501" y="2441755"/>
            <a:ext cx="2195753" cy="369332"/>
          </a:xfrm>
          <a:prstGeom prst="rect">
            <a:avLst/>
          </a:prstGeom>
          <a:noFill/>
        </p:spPr>
        <p:txBody>
          <a:bodyPr wrap="square" rtlCol="0">
            <a:spAutoFit/>
          </a:bodyPr>
          <a:lstStyle/>
          <a:p>
            <a:r>
              <a:rPr lang="en-IN" b="1" i="1" dirty="0">
                <a:solidFill>
                  <a:srgbClr val="E4032D"/>
                </a:solidFill>
                <a:latin typeface="Segoe UI" panose="020B0502040204020203" pitchFamily="34" charset="0"/>
                <a:cs typeface="Segoe UI" panose="020B0502040204020203" pitchFamily="34" charset="0"/>
              </a:rPr>
              <a:t>Backpropagation</a:t>
            </a:r>
          </a:p>
        </p:txBody>
      </p:sp>
      <p:cxnSp>
        <p:nvCxnSpPr>
          <p:cNvPr id="77" name="Connector: Elbow 76">
            <a:extLst>
              <a:ext uri="{FF2B5EF4-FFF2-40B4-BE49-F238E27FC236}">
                <a16:creationId xmlns:a16="http://schemas.microsoft.com/office/drawing/2014/main" id="{A836101F-FE1E-46E1-BEB5-54C281382F2A}"/>
              </a:ext>
            </a:extLst>
          </p:cNvPr>
          <p:cNvCxnSpPr>
            <a:cxnSpLocks/>
            <a:stCxn id="52" idx="2"/>
            <a:endCxn id="62" idx="2"/>
          </p:cNvCxnSpPr>
          <p:nvPr/>
        </p:nvCxnSpPr>
        <p:spPr>
          <a:xfrm rot="16200000" flipH="1">
            <a:off x="5967964" y="1257477"/>
            <a:ext cx="159443" cy="7001399"/>
          </a:xfrm>
          <a:prstGeom prst="bentConnector3">
            <a:avLst>
              <a:gd name="adj1" fmla="val 785010"/>
            </a:avLst>
          </a:prstGeom>
          <a:ln w="1905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95D28F77-869C-4AA7-AAD5-1795ED799649}"/>
              </a:ext>
            </a:extLst>
          </p:cNvPr>
          <p:cNvPicPr>
            <a:picLocks/>
          </p:cNvPicPr>
          <p:nvPr/>
        </p:nvPicPr>
        <p:blipFill>
          <a:blip r:embed="rId3"/>
          <a:stretch>
            <a:fillRect/>
          </a:stretch>
        </p:blipFill>
        <p:spPr>
          <a:xfrm>
            <a:off x="359796" y="3638869"/>
            <a:ext cx="1478647" cy="1585520"/>
          </a:xfrm>
          <a:prstGeom prst="rect">
            <a:avLst/>
          </a:prstGeom>
          <a:ln w="3175">
            <a:solidFill>
              <a:schemeClr val="tx1"/>
            </a:solidFill>
          </a:ln>
        </p:spPr>
      </p:pic>
      <p:pic>
        <p:nvPicPr>
          <p:cNvPr id="80" name="Picture 79">
            <a:extLst>
              <a:ext uri="{FF2B5EF4-FFF2-40B4-BE49-F238E27FC236}">
                <a16:creationId xmlns:a16="http://schemas.microsoft.com/office/drawing/2014/main" id="{CE875CF3-D161-4BE6-AC44-3B09BFB623A7}"/>
              </a:ext>
            </a:extLst>
          </p:cNvPr>
          <p:cNvPicPr>
            <a:picLocks/>
          </p:cNvPicPr>
          <p:nvPr/>
        </p:nvPicPr>
        <p:blipFill>
          <a:blip r:embed="rId4">
            <a:extLst>
              <a:ext uri="{BEBA8EAE-BF5A-486C-A8C5-ECC9F3942E4B}">
                <a14:imgProps xmlns:a14="http://schemas.microsoft.com/office/drawing/2010/main">
                  <a14:imgLayer r:embed="rId5">
                    <a14:imgEffect>
                      <a14:artisticTexturizer/>
                    </a14:imgEffect>
                  </a14:imgLayer>
                </a14:imgProps>
              </a:ext>
            </a:extLst>
          </a:blip>
          <a:stretch>
            <a:fillRect/>
          </a:stretch>
        </p:blipFill>
        <p:spPr>
          <a:xfrm>
            <a:off x="10383947" y="3642009"/>
            <a:ext cx="1478647" cy="1585520"/>
          </a:xfrm>
          <a:prstGeom prst="rect">
            <a:avLst/>
          </a:prstGeom>
          <a:ln w="3175">
            <a:solidFill>
              <a:schemeClr val="tx1"/>
            </a:solidFill>
          </a:ln>
        </p:spPr>
      </p:pic>
      <p:sp>
        <p:nvSpPr>
          <p:cNvPr id="81" name="Textplatzhalter 6">
            <a:extLst>
              <a:ext uri="{FF2B5EF4-FFF2-40B4-BE49-F238E27FC236}">
                <a16:creationId xmlns:a16="http://schemas.microsoft.com/office/drawing/2014/main" id="{B9228055-B4C0-4951-A1CA-492A5D7A9AA3}"/>
              </a:ext>
            </a:extLst>
          </p:cNvPr>
          <p:cNvSpPr txBox="1">
            <a:spLocks/>
          </p:cNvSpPr>
          <p:nvPr/>
        </p:nvSpPr>
        <p:spPr>
          <a:xfrm>
            <a:off x="0" y="1013014"/>
            <a:ext cx="4783756"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err="1">
                <a:latin typeface="Segoe UI" panose="020B0502040204020203" pitchFamily="34" charset="0"/>
                <a:ea typeface="Roboto" panose="020B0604020202020204" charset="0"/>
                <a:cs typeface="Segoe UI" panose="020B0502040204020203" pitchFamily="34" charset="0"/>
              </a:rPr>
              <a:t>CycleGAN</a:t>
            </a:r>
            <a:r>
              <a:rPr lang="en-IN" dirty="0">
                <a:latin typeface="Segoe UI" panose="020B0502040204020203" pitchFamily="34" charset="0"/>
                <a:ea typeface="Roboto" panose="020B0604020202020204" charset="0"/>
                <a:cs typeface="Segoe UI" panose="020B0502040204020203" pitchFamily="34" charset="0"/>
              </a:rPr>
              <a:t> Architecture</a:t>
            </a:r>
          </a:p>
        </p:txBody>
      </p:sp>
      <p:pic>
        <p:nvPicPr>
          <p:cNvPr id="35" name="Picture 34" descr="Diagram&#10;&#10;Description automatically generated">
            <a:extLst>
              <a:ext uri="{FF2B5EF4-FFF2-40B4-BE49-F238E27FC236}">
                <a16:creationId xmlns:a16="http://schemas.microsoft.com/office/drawing/2014/main" id="{D32C514E-7B2F-4CCC-A3B8-FF2EFC0D05E2}"/>
              </a:ext>
            </a:extLst>
          </p:cNvPr>
          <p:cNvPicPr>
            <a:picLocks/>
          </p:cNvPicPr>
          <p:nvPr/>
        </p:nvPicPr>
        <p:blipFill>
          <a:blip r:embed="rId6">
            <a:extLst>
              <a:ext uri="{BEBA8EAE-BF5A-486C-A8C5-ECC9F3942E4B}">
                <a14:imgProps xmlns:a14="http://schemas.microsoft.com/office/drawing/2010/main">
                  <a14:imgLayer r:embed="rId7">
                    <a14:imgEffect>
                      <a14:artisticMarker/>
                    </a14:imgEffect>
                  </a14:imgLayer>
                </a14:imgProps>
              </a:ext>
            </a:extLst>
          </a:blip>
          <a:stretch>
            <a:fillRect/>
          </a:stretch>
        </p:blipFill>
        <p:spPr>
          <a:xfrm>
            <a:off x="5331352" y="2361682"/>
            <a:ext cx="1522800" cy="1616400"/>
          </a:xfrm>
          <a:prstGeom prst="rect">
            <a:avLst/>
          </a:prstGeom>
          <a:ln w="3175">
            <a:solidFill>
              <a:schemeClr val="tx1"/>
            </a:solidFill>
          </a:ln>
        </p:spPr>
      </p:pic>
    </p:spTree>
    <p:extLst>
      <p:ext uri="{BB962C8B-B14F-4D97-AF65-F5344CB8AC3E}">
        <p14:creationId xmlns:p14="http://schemas.microsoft.com/office/powerpoint/2010/main" val="2492226099"/>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
            <a:extLst>
              <a:ext uri="{FF2B5EF4-FFF2-40B4-BE49-F238E27FC236}">
                <a16:creationId xmlns:a16="http://schemas.microsoft.com/office/drawing/2014/main" id="{D793A911-0406-46F6-BCCB-360BE0E0F726}"/>
              </a:ext>
            </a:extLst>
          </p:cNvPr>
          <p:cNvSpPr>
            <a:spLocks noGrp="1"/>
          </p:cNvSpPr>
          <p:nvPr>
            <p:ph type="title"/>
          </p:nvPr>
        </p:nvSpPr>
        <p:spPr>
          <a:xfrm>
            <a:off x="1558925" y="123825"/>
            <a:ext cx="10440988" cy="468314"/>
          </a:xfrm>
        </p:spPr>
        <p:txBody>
          <a:bodyPr>
            <a:normAutofit fontScale="90000"/>
          </a:bodyPr>
          <a:lstStyle/>
          <a:p>
            <a:r>
              <a:rPr lang="de-DE" dirty="0">
                <a:latin typeface="Segoe UI" panose="020B0502040204020203" pitchFamily="34" charset="0"/>
                <a:cs typeface="Segoe UI" panose="020B0502040204020203" pitchFamily="34" charset="0"/>
              </a:rPr>
              <a:t>Master Thesis</a:t>
            </a:r>
            <a:br>
              <a:rPr lang="de-DE" dirty="0">
                <a:latin typeface="Segoe UI" panose="020B0502040204020203" pitchFamily="34" charset="0"/>
                <a:cs typeface="Segoe UI" panose="020B0502040204020203" pitchFamily="34" charset="0"/>
              </a:rPr>
            </a:br>
            <a:r>
              <a:rPr lang="en-GB" dirty="0">
                <a:latin typeface="Segoe UI" panose="020B0502040204020203" pitchFamily="34" charset="0"/>
                <a:cs typeface="Segoe UI" panose="020B0502040204020203" pitchFamily="34" charset="0"/>
              </a:rPr>
              <a:t>Using Neural Networks for the Domain Adaptation of Synthetic Generated Document Images</a:t>
            </a:r>
            <a:br>
              <a:rPr lang="de-DE" dirty="0">
                <a:latin typeface="Segoe UI" panose="020B0502040204020203" pitchFamily="34" charset="0"/>
                <a:cs typeface="Segoe UI" panose="020B0502040204020203" pitchFamily="34" charset="0"/>
              </a:rPr>
            </a:br>
            <a:endParaRPr lang="en-IN" dirty="0">
              <a:latin typeface="Segoe UI" panose="020B0502040204020203" pitchFamily="34" charset="0"/>
              <a:cs typeface="Segoe UI" panose="020B0502040204020203" pitchFamily="34" charset="0"/>
            </a:endParaRPr>
          </a:p>
        </p:txBody>
      </p:sp>
      <p:sp>
        <p:nvSpPr>
          <p:cNvPr id="131" name="Textplatzhalter 6">
            <a:extLst>
              <a:ext uri="{FF2B5EF4-FFF2-40B4-BE49-F238E27FC236}">
                <a16:creationId xmlns:a16="http://schemas.microsoft.com/office/drawing/2014/main" id="{F8913D35-442B-46AF-BC91-89AA6C11C694}"/>
              </a:ext>
            </a:extLst>
          </p:cNvPr>
          <p:cNvSpPr txBox="1">
            <a:spLocks/>
          </p:cNvSpPr>
          <p:nvPr/>
        </p:nvSpPr>
        <p:spPr>
          <a:xfrm>
            <a:off x="0" y="1013014"/>
            <a:ext cx="4783756" cy="46831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pPr>
            <a:r>
              <a:rPr lang="en-IN" dirty="0" err="1">
                <a:latin typeface="Segoe UI" panose="020B0502040204020203" pitchFamily="34" charset="0"/>
                <a:ea typeface="Roboto" panose="020B0604020202020204" charset="0"/>
                <a:cs typeface="Segoe UI" panose="020B0502040204020203" pitchFamily="34" charset="0"/>
              </a:rPr>
              <a:t>CycleGAN</a:t>
            </a:r>
            <a:r>
              <a:rPr lang="en-IN" dirty="0">
                <a:latin typeface="Segoe UI" panose="020B0502040204020203" pitchFamily="34" charset="0"/>
                <a:ea typeface="Roboto" panose="020B0604020202020204" charset="0"/>
                <a:cs typeface="Segoe UI" panose="020B0502040204020203" pitchFamily="34" charset="0"/>
              </a:rPr>
              <a:t> Architecture</a:t>
            </a:r>
          </a:p>
        </p:txBody>
      </p:sp>
      <p:sp>
        <p:nvSpPr>
          <p:cNvPr id="132" name="TextBox 131">
            <a:extLst>
              <a:ext uri="{FF2B5EF4-FFF2-40B4-BE49-F238E27FC236}">
                <a16:creationId xmlns:a16="http://schemas.microsoft.com/office/drawing/2014/main" id="{33D0A2DC-C8FF-4106-8F6A-2FE72F1C249A}"/>
              </a:ext>
            </a:extLst>
          </p:cNvPr>
          <p:cNvSpPr txBox="1"/>
          <p:nvPr/>
        </p:nvSpPr>
        <p:spPr>
          <a:xfrm>
            <a:off x="2821903" y="5982837"/>
            <a:ext cx="6334037" cy="461665"/>
          </a:xfrm>
          <a:prstGeom prst="rect">
            <a:avLst/>
          </a:prstGeom>
          <a:noFill/>
        </p:spPr>
        <p:txBody>
          <a:bodyPr wrap="square">
            <a:spAutoFit/>
          </a:bodyPr>
          <a:lstStyle/>
          <a:p>
            <a:pPr algn="ctr"/>
            <a:r>
              <a:rPr lang="en-GB" sz="1200" dirty="0">
                <a:effectLst/>
                <a:latin typeface="Segoe UI" panose="020B0502040204020203" pitchFamily="34" charset="0"/>
                <a:ea typeface="Roboto" panose="02000000000000000000" pitchFamily="2" charset="0"/>
                <a:cs typeface="Segoe UI" panose="020B0502040204020203" pitchFamily="34" charset="0"/>
              </a:rPr>
              <a:t>Figure </a:t>
            </a:r>
            <a:r>
              <a:rPr lang="en-GB" sz="1200" dirty="0">
                <a:latin typeface="Segoe UI" panose="020B0502040204020203" pitchFamily="34" charset="0"/>
                <a:ea typeface="Roboto" panose="02000000000000000000" pitchFamily="2" charset="0"/>
                <a:cs typeface="Segoe UI" panose="020B0502040204020203" pitchFamily="34" charset="0"/>
              </a:rPr>
              <a:t>9</a:t>
            </a:r>
            <a:r>
              <a:rPr lang="en-GB" sz="1200" dirty="0">
                <a:effectLst/>
                <a:latin typeface="Segoe UI" panose="020B0502040204020203" pitchFamily="34" charset="0"/>
                <a:ea typeface="Roboto" panose="02000000000000000000" pitchFamily="2" charset="0"/>
                <a:cs typeface="Segoe UI" panose="020B0502040204020203" pitchFamily="34" charset="0"/>
              </a:rPr>
              <a:t>: Architecture of CycleGAN with backward </a:t>
            </a:r>
            <a:r>
              <a:rPr lang="en-GB" sz="1200" dirty="0">
                <a:latin typeface="Segoe UI" panose="020B0502040204020203" pitchFamily="34" charset="0"/>
                <a:ea typeface="Roboto" panose="02000000000000000000" pitchFamily="2" charset="0"/>
                <a:cs typeface="Segoe UI" panose="020B0502040204020203" pitchFamily="34" charset="0"/>
              </a:rPr>
              <a:t>c</a:t>
            </a:r>
            <a:r>
              <a:rPr lang="en-GB" sz="1200" dirty="0">
                <a:effectLst/>
                <a:latin typeface="Segoe UI" panose="020B0502040204020203" pitchFamily="34" charset="0"/>
                <a:ea typeface="Roboto" panose="02000000000000000000" pitchFamily="2" charset="0"/>
                <a:cs typeface="Segoe UI" panose="020B0502040204020203" pitchFamily="34" charset="0"/>
              </a:rPr>
              <a:t>ycle-consistency </a:t>
            </a:r>
            <a:r>
              <a:rPr lang="en-GB" sz="1200" dirty="0">
                <a:latin typeface="Segoe UI" panose="020B0502040204020203" pitchFamily="34" charset="0"/>
                <a:ea typeface="Roboto" panose="02000000000000000000" pitchFamily="2" charset="0"/>
                <a:cs typeface="Segoe UI" panose="020B0502040204020203" pitchFamily="34" charset="0"/>
              </a:rPr>
              <a:t>l</a:t>
            </a:r>
            <a:r>
              <a:rPr lang="en-GB" sz="1200" dirty="0">
                <a:effectLst/>
                <a:latin typeface="Segoe UI" panose="020B0502040204020203" pitchFamily="34" charset="0"/>
                <a:ea typeface="Roboto" panose="02000000000000000000" pitchFamily="2" charset="0"/>
                <a:cs typeface="Segoe UI" panose="020B0502040204020203" pitchFamily="34" charset="0"/>
              </a:rPr>
              <a:t>oss.</a:t>
            </a:r>
          </a:p>
          <a:p>
            <a:pPr algn="ctr"/>
            <a:endParaRPr lang="en-IN" sz="1200" dirty="0">
              <a:latin typeface="Segoe UI" panose="020B0502040204020203" pitchFamily="34" charset="0"/>
              <a:ea typeface="Roboto" panose="02000000000000000000" pitchFamily="2" charset="0"/>
              <a:cs typeface="Segoe UI" panose="020B0502040204020203" pitchFamily="34" charset="0"/>
            </a:endParaRPr>
          </a:p>
        </p:txBody>
      </p:sp>
      <p:sp>
        <p:nvSpPr>
          <p:cNvPr id="133" name="TextBox 132">
            <a:extLst>
              <a:ext uri="{FF2B5EF4-FFF2-40B4-BE49-F238E27FC236}">
                <a16:creationId xmlns:a16="http://schemas.microsoft.com/office/drawing/2014/main" id="{7979C177-BE57-4EBD-BFB4-C2F333C3A983}"/>
              </a:ext>
            </a:extLst>
          </p:cNvPr>
          <p:cNvSpPr txBox="1"/>
          <p:nvPr/>
        </p:nvSpPr>
        <p:spPr>
          <a:xfrm>
            <a:off x="5091727" y="4115586"/>
            <a:ext cx="1707082" cy="923330"/>
          </a:xfrm>
          <a:prstGeom prst="rect">
            <a:avLst/>
          </a:prstGeom>
          <a:noFill/>
        </p:spPr>
        <p:txBody>
          <a:bodyPr wrap="square" rtlCol="0">
            <a:spAutoFit/>
          </a:bodyPr>
          <a:lstStyle/>
          <a:p>
            <a:pPr algn="ctr"/>
            <a:r>
              <a:rPr lang="en-IN" b="1" i="1" dirty="0">
                <a:latin typeface="Segoe UI" panose="020B0502040204020203" pitchFamily="34" charset="0"/>
                <a:ea typeface="Calibri" panose="020F0502020204030204" pitchFamily="34" charset="0"/>
                <a:cs typeface="Segoe UI" panose="020B0502040204020203" pitchFamily="34" charset="0"/>
              </a:rPr>
              <a:t>Fake</a:t>
            </a:r>
          </a:p>
          <a:p>
            <a:pPr algn="ctr"/>
            <a:r>
              <a:rPr lang="en-IN" sz="1800" b="1" i="1" dirty="0">
                <a:effectLst/>
                <a:latin typeface="Segoe UI" panose="020B0502040204020203" pitchFamily="34" charset="0"/>
                <a:ea typeface="Calibri" panose="020F0502020204030204" pitchFamily="34" charset="0"/>
                <a:cs typeface="Segoe UI" panose="020B0502040204020203" pitchFamily="34" charset="0"/>
              </a:rPr>
              <a:t>Synthet</a:t>
            </a:r>
            <a:r>
              <a:rPr lang="en-IN" b="1" i="1" dirty="0">
                <a:latin typeface="Segoe UI" panose="020B0502040204020203" pitchFamily="34" charset="0"/>
                <a:ea typeface="Calibri" panose="020F0502020204030204" pitchFamily="34" charset="0"/>
                <a:cs typeface="Segoe UI" panose="020B0502040204020203" pitchFamily="34" charset="0"/>
              </a:rPr>
              <a:t>ic</a:t>
            </a:r>
            <a:r>
              <a:rPr lang="en-IN" sz="1800" b="1" i="1" dirty="0">
                <a:effectLst/>
                <a:latin typeface="Segoe UI" panose="020B0502040204020203" pitchFamily="34" charset="0"/>
                <a:ea typeface="Calibri" panose="020F0502020204030204" pitchFamily="34" charset="0"/>
                <a:cs typeface="Segoe UI" panose="020B0502040204020203" pitchFamily="34" charset="0"/>
              </a:rPr>
              <a:t> </a:t>
            </a:r>
            <a:endParaRPr lang="en-IN" b="1" i="1" dirty="0">
              <a:latin typeface="Segoe UI" panose="020B0502040204020203" pitchFamily="34" charset="0"/>
              <a:ea typeface="Calibri" panose="020F0502020204030204" pitchFamily="34" charset="0"/>
              <a:cs typeface="Segoe UI" panose="020B0502040204020203" pitchFamily="34" charset="0"/>
            </a:endParaRPr>
          </a:p>
          <a:p>
            <a:pPr algn="ctr"/>
            <a:r>
              <a:rPr lang="en-IN" b="1" i="1" dirty="0">
                <a:latin typeface="Segoe UI" panose="020B0502040204020203" pitchFamily="34" charset="0"/>
                <a:ea typeface="Calibri" panose="020F0502020204030204" pitchFamily="34" charset="0"/>
                <a:cs typeface="Segoe UI" panose="020B0502040204020203" pitchFamily="34" charset="0"/>
              </a:rPr>
              <a:t>Image</a:t>
            </a:r>
          </a:p>
        </p:txBody>
      </p:sp>
      <p:sp>
        <p:nvSpPr>
          <p:cNvPr id="134" name="TextBox 133">
            <a:extLst>
              <a:ext uri="{FF2B5EF4-FFF2-40B4-BE49-F238E27FC236}">
                <a16:creationId xmlns:a16="http://schemas.microsoft.com/office/drawing/2014/main" id="{D02186EB-4E90-472F-BCE8-23065662E382}"/>
              </a:ext>
            </a:extLst>
          </p:cNvPr>
          <p:cNvSpPr txBox="1"/>
          <p:nvPr/>
        </p:nvSpPr>
        <p:spPr>
          <a:xfrm>
            <a:off x="1671544" y="4032125"/>
            <a:ext cx="1380153" cy="646331"/>
          </a:xfrm>
          <a:prstGeom prst="rect">
            <a:avLst/>
          </a:prstGeom>
          <a:noFill/>
        </p:spPr>
        <p:txBody>
          <a:bodyPr wrap="square" rtlCol="0">
            <a:spAutoFit/>
          </a:bodyPr>
          <a:lstStyle/>
          <a:p>
            <a:pPr algn="ctr"/>
            <a:r>
              <a:rPr lang="en-IN" sz="1800" b="1" i="1" dirty="0">
                <a:effectLst/>
                <a:latin typeface="Segoe UI" panose="020B0502040204020203" pitchFamily="34" charset="0"/>
                <a:ea typeface="Calibri" panose="020F0502020204030204" pitchFamily="34" charset="0"/>
                <a:cs typeface="Segoe UI" panose="020B0502040204020203" pitchFamily="34" charset="0"/>
              </a:rPr>
              <a:t>Real </a:t>
            </a:r>
            <a:br>
              <a:rPr lang="en-IN" b="1" i="1" dirty="0">
                <a:latin typeface="Segoe UI" panose="020B0502040204020203" pitchFamily="34" charset="0"/>
                <a:cs typeface="Segoe UI" panose="020B0502040204020203" pitchFamily="34" charset="0"/>
              </a:rPr>
            </a:br>
            <a:r>
              <a:rPr lang="en-IN" b="1" i="1" dirty="0">
                <a:latin typeface="Segoe UI" panose="020B0502040204020203" pitchFamily="34" charset="0"/>
                <a:cs typeface="Segoe UI" panose="020B0502040204020203" pitchFamily="34" charset="0"/>
              </a:rPr>
              <a:t>Image</a:t>
            </a:r>
          </a:p>
        </p:txBody>
      </p:sp>
      <p:cxnSp>
        <p:nvCxnSpPr>
          <p:cNvPr id="135" name="Straight Arrow Connector 134">
            <a:extLst>
              <a:ext uri="{FF2B5EF4-FFF2-40B4-BE49-F238E27FC236}">
                <a16:creationId xmlns:a16="http://schemas.microsoft.com/office/drawing/2014/main" id="{D94A443F-BB29-4C07-BDD4-20FDAE997D92}"/>
              </a:ext>
            </a:extLst>
          </p:cNvPr>
          <p:cNvCxnSpPr>
            <a:cxnSpLocks/>
          </p:cNvCxnSpPr>
          <p:nvPr/>
        </p:nvCxnSpPr>
        <p:spPr>
          <a:xfrm>
            <a:off x="3003535" y="4485915"/>
            <a:ext cx="638028" cy="0"/>
          </a:xfrm>
          <a:prstGeom prst="straightConnector1">
            <a:avLst/>
          </a:prstGeom>
          <a:noFill/>
          <a:ln w="76200" cap="flat" cmpd="sng">
            <a:solidFill>
              <a:srgbClr val="004075"/>
            </a:solidFill>
            <a:prstDash val="solid"/>
            <a:round/>
            <a:headEnd type="none" w="med" len="med"/>
            <a:tailEnd type="triangle" w="med" len="med"/>
          </a:ln>
        </p:spPr>
      </p:cxnSp>
      <p:sp>
        <p:nvSpPr>
          <p:cNvPr id="136" name="Rectangle 135">
            <a:extLst>
              <a:ext uri="{FF2B5EF4-FFF2-40B4-BE49-F238E27FC236}">
                <a16:creationId xmlns:a16="http://schemas.microsoft.com/office/drawing/2014/main" id="{0C4856EB-C4E3-483E-B302-C59DEB2C31FE}"/>
              </a:ext>
            </a:extLst>
          </p:cNvPr>
          <p:cNvSpPr/>
          <p:nvPr/>
        </p:nvSpPr>
        <p:spPr>
          <a:xfrm>
            <a:off x="3628937" y="2626422"/>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D</a:t>
            </a:r>
            <a:r>
              <a:rPr lang="en-IN" sz="3200" b="1" i="1" baseline="-25000" dirty="0">
                <a:solidFill>
                  <a:srgbClr val="00B050"/>
                </a:solidFill>
                <a:latin typeface="Segoe UI" panose="020B0502040204020203" pitchFamily="34" charset="0"/>
                <a:ea typeface="Segoe UI Black" panose="020B0A02040204020203" pitchFamily="34" charset="0"/>
                <a:cs typeface="Segoe UI" panose="020B0502040204020203" pitchFamily="34" charset="0"/>
              </a:rPr>
              <a:t>x</a:t>
            </a:r>
            <a:endParaRPr lang="en-IN"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137" name="Straight Arrow Connector 136">
            <a:extLst>
              <a:ext uri="{FF2B5EF4-FFF2-40B4-BE49-F238E27FC236}">
                <a16:creationId xmlns:a16="http://schemas.microsoft.com/office/drawing/2014/main" id="{699AD93B-E0EF-4BFF-B26A-5510613AB8BF}"/>
              </a:ext>
            </a:extLst>
          </p:cNvPr>
          <p:cNvCxnSpPr>
            <a:cxnSpLocks/>
            <a:stCxn id="146" idx="0"/>
            <a:endCxn id="136" idx="2"/>
          </p:cNvCxnSpPr>
          <p:nvPr/>
        </p:nvCxnSpPr>
        <p:spPr>
          <a:xfrm flipH="1" flipV="1">
            <a:off x="4134200" y="3398981"/>
            <a:ext cx="12626" cy="716605"/>
          </a:xfrm>
          <a:prstGeom prst="straightConnector1">
            <a:avLst/>
          </a:prstGeom>
          <a:noFill/>
          <a:ln w="76200" cap="flat" cmpd="sng">
            <a:solidFill>
              <a:srgbClr val="004075"/>
            </a:solidFill>
            <a:prstDash val="solid"/>
            <a:round/>
            <a:headEnd type="none" w="med" len="med"/>
            <a:tailEnd type="triangle" w="med" len="med"/>
          </a:ln>
        </p:spPr>
      </p:cxnSp>
      <p:cxnSp>
        <p:nvCxnSpPr>
          <p:cNvPr id="138" name="Straight Arrow Connector 137">
            <a:extLst>
              <a:ext uri="{FF2B5EF4-FFF2-40B4-BE49-F238E27FC236}">
                <a16:creationId xmlns:a16="http://schemas.microsoft.com/office/drawing/2014/main" id="{DD44F275-5CA4-4F83-B7BF-1FC1579033E9}"/>
              </a:ext>
            </a:extLst>
          </p:cNvPr>
          <p:cNvCxnSpPr>
            <a:cxnSpLocks/>
            <a:stCxn id="136" idx="0"/>
            <a:endCxn id="140" idx="2"/>
          </p:cNvCxnSpPr>
          <p:nvPr/>
        </p:nvCxnSpPr>
        <p:spPr>
          <a:xfrm flipH="1" flipV="1">
            <a:off x="3693698" y="2222136"/>
            <a:ext cx="440502" cy="404286"/>
          </a:xfrm>
          <a:prstGeom prst="straightConnector1">
            <a:avLst/>
          </a:prstGeom>
          <a:noFill/>
          <a:ln w="76200" cap="flat" cmpd="sng">
            <a:solidFill>
              <a:srgbClr val="004075"/>
            </a:solidFill>
            <a:prstDash val="solid"/>
            <a:round/>
            <a:headEnd type="none" w="med" len="med"/>
            <a:tailEnd type="triangle" w="med" len="med"/>
          </a:ln>
        </p:spPr>
      </p:cxnSp>
      <p:cxnSp>
        <p:nvCxnSpPr>
          <p:cNvPr id="139" name="Straight Arrow Connector 138">
            <a:extLst>
              <a:ext uri="{FF2B5EF4-FFF2-40B4-BE49-F238E27FC236}">
                <a16:creationId xmlns:a16="http://schemas.microsoft.com/office/drawing/2014/main" id="{314FC21E-E856-45D9-B0B9-D16C3691E5E4}"/>
              </a:ext>
            </a:extLst>
          </p:cNvPr>
          <p:cNvCxnSpPr>
            <a:cxnSpLocks/>
            <a:stCxn id="136" idx="0"/>
          </p:cNvCxnSpPr>
          <p:nvPr/>
        </p:nvCxnSpPr>
        <p:spPr>
          <a:xfrm flipV="1">
            <a:off x="4134200" y="2203405"/>
            <a:ext cx="429894" cy="423017"/>
          </a:xfrm>
          <a:prstGeom prst="straightConnector1">
            <a:avLst/>
          </a:prstGeom>
          <a:noFill/>
          <a:ln w="76200" cap="flat" cmpd="sng">
            <a:solidFill>
              <a:srgbClr val="004075"/>
            </a:solidFill>
            <a:prstDash val="solid"/>
            <a:round/>
            <a:headEnd type="none" w="med" len="med"/>
            <a:tailEnd type="triangle" w="med" len="med"/>
          </a:ln>
        </p:spPr>
      </p:cxnSp>
      <p:sp>
        <p:nvSpPr>
          <p:cNvPr id="140" name="TextBox 139">
            <a:extLst>
              <a:ext uri="{FF2B5EF4-FFF2-40B4-BE49-F238E27FC236}">
                <a16:creationId xmlns:a16="http://schemas.microsoft.com/office/drawing/2014/main" id="{7FEB544D-E83A-4A8E-B5D2-E9B67EAC3FBC}"/>
              </a:ext>
            </a:extLst>
          </p:cNvPr>
          <p:cNvSpPr txBox="1"/>
          <p:nvPr/>
        </p:nvSpPr>
        <p:spPr>
          <a:xfrm>
            <a:off x="3294992" y="1852804"/>
            <a:ext cx="797412" cy="369332"/>
          </a:xfrm>
          <a:prstGeom prst="rect">
            <a:avLst/>
          </a:prstGeom>
          <a:noFill/>
        </p:spPr>
        <p:txBody>
          <a:bodyPr wrap="square" rtlCol="0">
            <a:spAutoFit/>
          </a:bodyPr>
          <a:lstStyle/>
          <a:p>
            <a:r>
              <a:rPr lang="en-IN" b="1" i="1" dirty="0">
                <a:latin typeface="Segoe UI" panose="020B0502040204020203" pitchFamily="34" charset="0"/>
                <a:ea typeface="Calibri" panose="020F0502020204030204" pitchFamily="34" charset="0"/>
                <a:cs typeface="Segoe UI" panose="020B0502040204020203" pitchFamily="34" charset="0"/>
              </a:rPr>
              <a:t>Real</a:t>
            </a:r>
            <a:endParaRPr lang="en-IN" sz="1800" b="1" i="1" dirty="0">
              <a:effectLst/>
              <a:latin typeface="Segoe UI" panose="020B0502040204020203" pitchFamily="34" charset="0"/>
              <a:ea typeface="Calibri" panose="020F0502020204030204" pitchFamily="34" charset="0"/>
              <a:cs typeface="Segoe UI" panose="020B0502040204020203" pitchFamily="34" charset="0"/>
            </a:endParaRPr>
          </a:p>
        </p:txBody>
      </p:sp>
      <p:sp>
        <p:nvSpPr>
          <p:cNvPr id="141" name="TextBox 140">
            <a:extLst>
              <a:ext uri="{FF2B5EF4-FFF2-40B4-BE49-F238E27FC236}">
                <a16:creationId xmlns:a16="http://schemas.microsoft.com/office/drawing/2014/main" id="{74A6F748-720F-4722-BDF0-CEDF98C9C9A2}"/>
              </a:ext>
            </a:extLst>
          </p:cNvPr>
          <p:cNvSpPr txBox="1"/>
          <p:nvPr/>
        </p:nvSpPr>
        <p:spPr>
          <a:xfrm>
            <a:off x="4389963" y="1837655"/>
            <a:ext cx="797412" cy="369332"/>
          </a:xfrm>
          <a:prstGeom prst="rect">
            <a:avLst/>
          </a:prstGeom>
          <a:noFill/>
        </p:spPr>
        <p:txBody>
          <a:bodyPr wrap="square" rtlCol="0">
            <a:spAutoFit/>
          </a:bodyPr>
          <a:lstStyle/>
          <a:p>
            <a:r>
              <a:rPr lang="en-IN" b="1" i="1" dirty="0">
                <a:latin typeface="Segoe UI" panose="020B0502040204020203" pitchFamily="34" charset="0"/>
                <a:cs typeface="Segoe UI" panose="020B0502040204020203" pitchFamily="34" charset="0"/>
              </a:rPr>
              <a:t>Fake</a:t>
            </a:r>
          </a:p>
        </p:txBody>
      </p:sp>
      <p:cxnSp>
        <p:nvCxnSpPr>
          <p:cNvPr id="142" name="Straight Arrow Connector 141">
            <a:extLst>
              <a:ext uri="{FF2B5EF4-FFF2-40B4-BE49-F238E27FC236}">
                <a16:creationId xmlns:a16="http://schemas.microsoft.com/office/drawing/2014/main" id="{C3D94B0F-2B2F-4F6C-8298-C1608B3CDCA9}"/>
              </a:ext>
            </a:extLst>
          </p:cNvPr>
          <p:cNvCxnSpPr>
            <a:cxnSpLocks/>
          </p:cNvCxnSpPr>
          <p:nvPr/>
        </p:nvCxnSpPr>
        <p:spPr>
          <a:xfrm>
            <a:off x="8804622" y="1999441"/>
            <a:ext cx="0" cy="146685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40D1C46B-7371-4E67-AAEB-5159F9DBFD9D}"/>
              </a:ext>
            </a:extLst>
          </p:cNvPr>
          <p:cNvSpPr txBox="1"/>
          <p:nvPr/>
        </p:nvSpPr>
        <p:spPr>
          <a:xfrm rot="16200000">
            <a:off x="8093528" y="2394538"/>
            <a:ext cx="2195753" cy="369332"/>
          </a:xfrm>
          <a:prstGeom prst="rect">
            <a:avLst/>
          </a:prstGeom>
          <a:noFill/>
        </p:spPr>
        <p:txBody>
          <a:bodyPr wrap="square" rtlCol="0">
            <a:spAutoFit/>
          </a:bodyPr>
          <a:lstStyle/>
          <a:p>
            <a:r>
              <a:rPr lang="en-IN" b="1" i="1" dirty="0">
                <a:solidFill>
                  <a:srgbClr val="E4032D"/>
                </a:solidFill>
                <a:latin typeface="Segoe UI" panose="020B0502040204020203" pitchFamily="34" charset="0"/>
                <a:cs typeface="Segoe UI" panose="020B0502040204020203" pitchFamily="34" charset="0"/>
              </a:rPr>
              <a:t>Backpropagation</a:t>
            </a:r>
          </a:p>
        </p:txBody>
      </p:sp>
      <p:sp>
        <p:nvSpPr>
          <p:cNvPr id="144" name="TextBox 143">
            <a:extLst>
              <a:ext uri="{FF2B5EF4-FFF2-40B4-BE49-F238E27FC236}">
                <a16:creationId xmlns:a16="http://schemas.microsoft.com/office/drawing/2014/main" id="{F1B2E9EA-2C85-4CC7-834E-445A4BFFEC36}"/>
              </a:ext>
            </a:extLst>
          </p:cNvPr>
          <p:cNvSpPr txBox="1"/>
          <p:nvPr/>
        </p:nvSpPr>
        <p:spPr>
          <a:xfrm>
            <a:off x="8854474" y="4024250"/>
            <a:ext cx="1523500" cy="923330"/>
          </a:xfrm>
          <a:prstGeom prst="rect">
            <a:avLst/>
          </a:prstGeom>
          <a:noFill/>
        </p:spPr>
        <p:txBody>
          <a:bodyPr wrap="square" rtlCol="0">
            <a:spAutoFit/>
          </a:bodyPr>
          <a:lstStyle/>
          <a:p>
            <a:pPr algn="ctr"/>
            <a:r>
              <a:rPr lang="en-IN" b="1" i="1" dirty="0">
                <a:latin typeface="Segoe UI" panose="020B0502040204020203" pitchFamily="34" charset="0"/>
                <a:cs typeface="Segoe UI" panose="020B0502040204020203" pitchFamily="34" charset="0"/>
              </a:rPr>
              <a:t>≈ </a:t>
            </a:r>
            <a:r>
              <a:rPr lang="en-IN" sz="1800" b="1" i="1" dirty="0">
                <a:effectLst/>
                <a:latin typeface="Segoe UI" panose="020B0502040204020203" pitchFamily="34" charset="0"/>
                <a:ea typeface="Calibri" panose="020F0502020204030204" pitchFamily="34" charset="0"/>
                <a:cs typeface="Segoe UI" panose="020B0502040204020203" pitchFamily="34" charset="0"/>
              </a:rPr>
              <a:t>Real </a:t>
            </a:r>
            <a:r>
              <a:rPr lang="en-IN" b="1" i="1" dirty="0">
                <a:latin typeface="Segoe UI" panose="020B0502040204020203" pitchFamily="34" charset="0"/>
                <a:cs typeface="Segoe UI" panose="020B0502040204020203" pitchFamily="34" charset="0"/>
              </a:rPr>
              <a:t>Image</a:t>
            </a:r>
          </a:p>
          <a:p>
            <a:pPr algn="ctr"/>
            <a:r>
              <a:rPr lang="en-IN" b="1" i="1" dirty="0">
                <a:latin typeface="Segoe UI" panose="020B0502040204020203" pitchFamily="34" charset="0"/>
                <a:cs typeface="Segoe UI" panose="020B0502040204020203" pitchFamily="34" charset="0"/>
              </a:rPr>
              <a:t>(Cycled) </a:t>
            </a:r>
          </a:p>
        </p:txBody>
      </p:sp>
      <p:sp>
        <p:nvSpPr>
          <p:cNvPr id="145" name="TextBox 144">
            <a:extLst>
              <a:ext uri="{FF2B5EF4-FFF2-40B4-BE49-F238E27FC236}">
                <a16:creationId xmlns:a16="http://schemas.microsoft.com/office/drawing/2014/main" id="{953C2356-ABC7-4CAE-ADD3-B7BC07866505}"/>
              </a:ext>
            </a:extLst>
          </p:cNvPr>
          <p:cNvSpPr txBox="1"/>
          <p:nvPr/>
        </p:nvSpPr>
        <p:spPr>
          <a:xfrm>
            <a:off x="3518808" y="5361682"/>
            <a:ext cx="5274915" cy="369332"/>
          </a:xfrm>
          <a:prstGeom prst="rect">
            <a:avLst/>
          </a:prstGeom>
          <a:noFill/>
        </p:spPr>
        <p:txBody>
          <a:bodyPr wrap="square" rtlCol="0">
            <a:spAutoFit/>
          </a:bodyPr>
          <a:lstStyle/>
          <a:p>
            <a:pPr algn="ctr"/>
            <a:r>
              <a:rPr lang="en-IN" sz="1800" b="1" i="1" dirty="0">
                <a:effectLst/>
                <a:latin typeface="Segoe UI" panose="020B0502040204020203" pitchFamily="34" charset="0"/>
                <a:ea typeface="Calibri" panose="020F0502020204030204" pitchFamily="34" charset="0"/>
                <a:cs typeface="Segoe UI" panose="020B0502040204020203" pitchFamily="34" charset="0"/>
              </a:rPr>
              <a:t>Backward Cycle-Consistency </a:t>
            </a:r>
            <a:r>
              <a:rPr lang="en-IN" b="1" i="1" dirty="0">
                <a:latin typeface="Segoe UI" panose="020B0502040204020203" pitchFamily="34" charset="0"/>
                <a:cs typeface="Segoe UI" panose="020B0502040204020203" pitchFamily="34" charset="0"/>
              </a:rPr>
              <a:t>Loss</a:t>
            </a:r>
          </a:p>
        </p:txBody>
      </p:sp>
      <p:sp>
        <p:nvSpPr>
          <p:cNvPr id="146" name="Rectangle 145">
            <a:extLst>
              <a:ext uri="{FF2B5EF4-FFF2-40B4-BE49-F238E27FC236}">
                <a16:creationId xmlns:a16="http://schemas.microsoft.com/office/drawing/2014/main" id="{E6F9EA38-8D0A-41E5-9080-7264312915A0}"/>
              </a:ext>
            </a:extLst>
          </p:cNvPr>
          <p:cNvSpPr/>
          <p:nvPr/>
        </p:nvSpPr>
        <p:spPr>
          <a:xfrm>
            <a:off x="3641563" y="4115586"/>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F</a:t>
            </a:r>
            <a:endParaRPr lang="en-IN"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147" name="Straight Arrow Connector 146">
            <a:extLst>
              <a:ext uri="{FF2B5EF4-FFF2-40B4-BE49-F238E27FC236}">
                <a16:creationId xmlns:a16="http://schemas.microsoft.com/office/drawing/2014/main" id="{236C2FE7-BDC3-42CE-ACC2-D3BD1A1B25DC}"/>
              </a:ext>
            </a:extLst>
          </p:cNvPr>
          <p:cNvCxnSpPr>
            <a:cxnSpLocks/>
            <a:stCxn id="146" idx="3"/>
          </p:cNvCxnSpPr>
          <p:nvPr/>
        </p:nvCxnSpPr>
        <p:spPr>
          <a:xfrm>
            <a:off x="4652089" y="4501866"/>
            <a:ext cx="636176" cy="0"/>
          </a:xfrm>
          <a:prstGeom prst="straightConnector1">
            <a:avLst/>
          </a:prstGeom>
          <a:noFill/>
          <a:ln w="76200" cap="flat" cmpd="sng">
            <a:solidFill>
              <a:srgbClr val="004075"/>
            </a:solidFill>
            <a:prstDash val="solid"/>
            <a:round/>
            <a:headEnd type="none" w="med" len="med"/>
            <a:tailEnd type="triangle" w="med" len="med"/>
          </a:ln>
        </p:spPr>
      </p:cxnSp>
      <p:cxnSp>
        <p:nvCxnSpPr>
          <p:cNvPr id="148" name="Straight Arrow Connector 147">
            <a:extLst>
              <a:ext uri="{FF2B5EF4-FFF2-40B4-BE49-F238E27FC236}">
                <a16:creationId xmlns:a16="http://schemas.microsoft.com/office/drawing/2014/main" id="{7DA37DB4-E6AF-41ED-AFC3-EFD0EEDE58BF}"/>
              </a:ext>
            </a:extLst>
          </p:cNvPr>
          <p:cNvCxnSpPr>
            <a:cxnSpLocks/>
          </p:cNvCxnSpPr>
          <p:nvPr/>
        </p:nvCxnSpPr>
        <p:spPr>
          <a:xfrm>
            <a:off x="6582700" y="4494821"/>
            <a:ext cx="638028" cy="0"/>
          </a:xfrm>
          <a:prstGeom prst="straightConnector1">
            <a:avLst/>
          </a:prstGeom>
          <a:noFill/>
          <a:ln w="76200" cap="flat" cmpd="sng">
            <a:solidFill>
              <a:srgbClr val="004075"/>
            </a:solidFill>
            <a:prstDash val="solid"/>
            <a:round/>
            <a:headEnd type="none" w="med" len="med"/>
            <a:tailEnd type="triangle" w="med" len="med"/>
          </a:ln>
        </p:spPr>
      </p:cxnSp>
      <p:sp>
        <p:nvSpPr>
          <p:cNvPr id="149" name="Rectangle 148">
            <a:extLst>
              <a:ext uri="{FF2B5EF4-FFF2-40B4-BE49-F238E27FC236}">
                <a16:creationId xmlns:a16="http://schemas.microsoft.com/office/drawing/2014/main" id="{5970708D-D5D8-4286-B60F-CC946755C95C}"/>
              </a:ext>
            </a:extLst>
          </p:cNvPr>
          <p:cNvSpPr/>
          <p:nvPr/>
        </p:nvSpPr>
        <p:spPr>
          <a:xfrm>
            <a:off x="7208102" y="2635328"/>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D</a:t>
            </a:r>
            <a:r>
              <a:rPr lang="en-IN" sz="3200" b="1" i="1" baseline="-25000" dirty="0">
                <a:solidFill>
                  <a:srgbClr val="00B050"/>
                </a:solidFill>
                <a:latin typeface="Segoe UI" panose="020B0502040204020203" pitchFamily="34" charset="0"/>
                <a:ea typeface="Segoe UI Black" panose="020B0A02040204020203" pitchFamily="34" charset="0"/>
                <a:cs typeface="Segoe UI" panose="020B0502040204020203" pitchFamily="34" charset="0"/>
              </a:rPr>
              <a:t>y</a:t>
            </a:r>
            <a:endParaRPr lang="en-IN"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150" name="Straight Arrow Connector 149">
            <a:extLst>
              <a:ext uri="{FF2B5EF4-FFF2-40B4-BE49-F238E27FC236}">
                <a16:creationId xmlns:a16="http://schemas.microsoft.com/office/drawing/2014/main" id="{154B5F51-BCD8-4888-B91D-9CB4F6552C04}"/>
              </a:ext>
            </a:extLst>
          </p:cNvPr>
          <p:cNvCxnSpPr>
            <a:cxnSpLocks/>
            <a:stCxn id="155" idx="0"/>
            <a:endCxn id="149" idx="2"/>
          </p:cNvCxnSpPr>
          <p:nvPr/>
        </p:nvCxnSpPr>
        <p:spPr>
          <a:xfrm flipH="1" flipV="1">
            <a:off x="7713365" y="3407887"/>
            <a:ext cx="12626" cy="716605"/>
          </a:xfrm>
          <a:prstGeom prst="straightConnector1">
            <a:avLst/>
          </a:prstGeom>
          <a:noFill/>
          <a:ln w="76200" cap="flat" cmpd="sng">
            <a:solidFill>
              <a:srgbClr val="004075"/>
            </a:solidFill>
            <a:prstDash val="solid"/>
            <a:round/>
            <a:headEnd type="none" w="med" len="med"/>
            <a:tailEnd type="triangle" w="med" len="med"/>
          </a:ln>
        </p:spPr>
      </p:cxnSp>
      <p:cxnSp>
        <p:nvCxnSpPr>
          <p:cNvPr id="151" name="Straight Arrow Connector 150">
            <a:extLst>
              <a:ext uri="{FF2B5EF4-FFF2-40B4-BE49-F238E27FC236}">
                <a16:creationId xmlns:a16="http://schemas.microsoft.com/office/drawing/2014/main" id="{B4D2948F-0891-49E8-82A4-F003D63CF91E}"/>
              </a:ext>
            </a:extLst>
          </p:cNvPr>
          <p:cNvCxnSpPr>
            <a:cxnSpLocks/>
            <a:stCxn id="149" idx="0"/>
            <a:endCxn id="153" idx="2"/>
          </p:cNvCxnSpPr>
          <p:nvPr/>
        </p:nvCxnSpPr>
        <p:spPr>
          <a:xfrm flipH="1" flipV="1">
            <a:off x="7272863" y="2231042"/>
            <a:ext cx="440502" cy="404286"/>
          </a:xfrm>
          <a:prstGeom prst="straightConnector1">
            <a:avLst/>
          </a:prstGeom>
          <a:noFill/>
          <a:ln w="76200" cap="flat" cmpd="sng">
            <a:solidFill>
              <a:srgbClr val="004075"/>
            </a:solidFill>
            <a:prstDash val="solid"/>
            <a:round/>
            <a:headEnd type="none" w="med" len="med"/>
            <a:tailEnd type="triangle" w="med" len="med"/>
          </a:ln>
        </p:spPr>
      </p:cxnSp>
      <p:cxnSp>
        <p:nvCxnSpPr>
          <p:cNvPr id="152" name="Straight Arrow Connector 151">
            <a:extLst>
              <a:ext uri="{FF2B5EF4-FFF2-40B4-BE49-F238E27FC236}">
                <a16:creationId xmlns:a16="http://schemas.microsoft.com/office/drawing/2014/main" id="{96F091ED-9CA3-439C-AA42-9EE6633771E1}"/>
              </a:ext>
            </a:extLst>
          </p:cNvPr>
          <p:cNvCxnSpPr>
            <a:cxnSpLocks/>
            <a:stCxn id="149" idx="0"/>
          </p:cNvCxnSpPr>
          <p:nvPr/>
        </p:nvCxnSpPr>
        <p:spPr>
          <a:xfrm flipV="1">
            <a:off x="7713365" y="2208728"/>
            <a:ext cx="454673" cy="426600"/>
          </a:xfrm>
          <a:prstGeom prst="straightConnector1">
            <a:avLst/>
          </a:prstGeom>
          <a:noFill/>
          <a:ln w="76200" cap="flat" cmpd="sng">
            <a:solidFill>
              <a:srgbClr val="004075"/>
            </a:solidFill>
            <a:prstDash val="solid"/>
            <a:round/>
            <a:headEnd type="none" w="med" len="med"/>
            <a:tailEnd type="triangle" w="med" len="med"/>
          </a:ln>
        </p:spPr>
      </p:cxnSp>
      <p:sp>
        <p:nvSpPr>
          <p:cNvPr id="153" name="TextBox 152">
            <a:extLst>
              <a:ext uri="{FF2B5EF4-FFF2-40B4-BE49-F238E27FC236}">
                <a16:creationId xmlns:a16="http://schemas.microsoft.com/office/drawing/2014/main" id="{C8A0AEEC-B6FB-4FA6-AED5-CCB054B4B256}"/>
              </a:ext>
            </a:extLst>
          </p:cNvPr>
          <p:cNvSpPr txBox="1"/>
          <p:nvPr/>
        </p:nvSpPr>
        <p:spPr>
          <a:xfrm>
            <a:off x="6874157" y="1861710"/>
            <a:ext cx="797412" cy="369332"/>
          </a:xfrm>
          <a:prstGeom prst="rect">
            <a:avLst/>
          </a:prstGeom>
          <a:noFill/>
        </p:spPr>
        <p:txBody>
          <a:bodyPr wrap="square" rtlCol="0">
            <a:spAutoFit/>
          </a:bodyPr>
          <a:lstStyle/>
          <a:p>
            <a:r>
              <a:rPr lang="en-IN" b="1" i="1" dirty="0">
                <a:latin typeface="Segoe UI" panose="020B0502040204020203" pitchFamily="34" charset="0"/>
                <a:ea typeface="Calibri" panose="020F0502020204030204" pitchFamily="34" charset="0"/>
                <a:cs typeface="Segoe UI" panose="020B0502040204020203" pitchFamily="34" charset="0"/>
              </a:rPr>
              <a:t>Real</a:t>
            </a:r>
            <a:endParaRPr lang="en-IN" sz="1800" b="1" i="1" dirty="0">
              <a:effectLst/>
              <a:latin typeface="Segoe UI" panose="020B0502040204020203" pitchFamily="34" charset="0"/>
              <a:ea typeface="Calibri" panose="020F0502020204030204" pitchFamily="34" charset="0"/>
              <a:cs typeface="Segoe UI" panose="020B0502040204020203" pitchFamily="34" charset="0"/>
            </a:endParaRPr>
          </a:p>
        </p:txBody>
      </p:sp>
      <p:sp>
        <p:nvSpPr>
          <p:cNvPr id="154" name="TextBox 153">
            <a:extLst>
              <a:ext uri="{FF2B5EF4-FFF2-40B4-BE49-F238E27FC236}">
                <a16:creationId xmlns:a16="http://schemas.microsoft.com/office/drawing/2014/main" id="{8DF5997E-8837-40F2-9BF5-6BBA354EE820}"/>
              </a:ext>
            </a:extLst>
          </p:cNvPr>
          <p:cNvSpPr txBox="1"/>
          <p:nvPr/>
        </p:nvSpPr>
        <p:spPr>
          <a:xfrm>
            <a:off x="7938753" y="1888190"/>
            <a:ext cx="797412" cy="369332"/>
          </a:xfrm>
          <a:prstGeom prst="rect">
            <a:avLst/>
          </a:prstGeom>
          <a:noFill/>
        </p:spPr>
        <p:txBody>
          <a:bodyPr wrap="square" rtlCol="0">
            <a:spAutoFit/>
          </a:bodyPr>
          <a:lstStyle/>
          <a:p>
            <a:r>
              <a:rPr lang="en-IN" b="1" i="1" dirty="0">
                <a:latin typeface="Segoe UI" panose="020B0502040204020203" pitchFamily="34" charset="0"/>
                <a:ea typeface="Calibri" panose="020F0502020204030204" pitchFamily="34" charset="0"/>
                <a:cs typeface="Segoe UI" panose="020B0502040204020203" pitchFamily="34" charset="0"/>
              </a:rPr>
              <a:t>Fake</a:t>
            </a:r>
            <a:endParaRPr lang="en-IN" sz="1800" b="1" i="1" dirty="0">
              <a:effectLst/>
              <a:latin typeface="Segoe UI" panose="020B0502040204020203" pitchFamily="34" charset="0"/>
              <a:ea typeface="Calibri" panose="020F0502020204030204" pitchFamily="34" charset="0"/>
              <a:cs typeface="Segoe UI" panose="020B0502040204020203" pitchFamily="34" charset="0"/>
            </a:endParaRPr>
          </a:p>
        </p:txBody>
      </p:sp>
      <p:sp>
        <p:nvSpPr>
          <p:cNvPr id="155" name="Rectangle 154">
            <a:extLst>
              <a:ext uri="{FF2B5EF4-FFF2-40B4-BE49-F238E27FC236}">
                <a16:creationId xmlns:a16="http://schemas.microsoft.com/office/drawing/2014/main" id="{358C0C5E-7A38-432C-8DC9-3FFFB8FA3088}"/>
              </a:ext>
            </a:extLst>
          </p:cNvPr>
          <p:cNvSpPr/>
          <p:nvPr/>
        </p:nvSpPr>
        <p:spPr>
          <a:xfrm>
            <a:off x="7220728" y="4124492"/>
            <a:ext cx="1010526" cy="772559"/>
          </a:xfrm>
          <a:prstGeom prst="rect">
            <a:avLst/>
          </a:prstGeom>
          <a:noFill/>
          <a:ln w="38100" cap="flat" cmpd="sng">
            <a:solidFill>
              <a:srgbClr val="004075"/>
            </a:solidFill>
            <a:prstDash val="solid"/>
            <a:round/>
            <a:headEnd type="none" w="sm" len="sm"/>
            <a:tailEnd type="none" w="sm" len="sm"/>
          </a:ln>
        </p:spPr>
        <p:txBody>
          <a:bodyPr spcFirstLastPara="1" wrap="square" lIns="91425" tIns="91425" rIns="91425" bIns="91425" anchor="ctr" anchorCtr="0">
            <a:noAutofit/>
          </a:bodyPr>
          <a:lstStyle/>
          <a:p>
            <a:pPr algn="ctr"/>
            <a:r>
              <a:rPr lang="en-IN" sz="3200" b="1" i="1" dirty="0">
                <a:solidFill>
                  <a:srgbClr val="00B050"/>
                </a:solidFill>
                <a:latin typeface="Segoe UI" panose="020B0502040204020203" pitchFamily="34" charset="0"/>
                <a:ea typeface="Segoe UI Black" panose="020B0A02040204020203" pitchFamily="34" charset="0"/>
                <a:cs typeface="Segoe UI" panose="020B0502040204020203" pitchFamily="34" charset="0"/>
              </a:rPr>
              <a:t>G</a:t>
            </a:r>
            <a:endParaRPr lang="en-IN" b="1" i="1" dirty="0">
              <a:solidFill>
                <a:srgbClr val="00B05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156" name="Straight Arrow Connector 155">
            <a:extLst>
              <a:ext uri="{FF2B5EF4-FFF2-40B4-BE49-F238E27FC236}">
                <a16:creationId xmlns:a16="http://schemas.microsoft.com/office/drawing/2014/main" id="{713E29EE-2987-4BD0-BF49-864867CC4C9F}"/>
              </a:ext>
            </a:extLst>
          </p:cNvPr>
          <p:cNvCxnSpPr>
            <a:cxnSpLocks/>
            <a:stCxn id="155" idx="3"/>
          </p:cNvCxnSpPr>
          <p:nvPr/>
        </p:nvCxnSpPr>
        <p:spPr>
          <a:xfrm>
            <a:off x="8231254" y="4510772"/>
            <a:ext cx="636176" cy="0"/>
          </a:xfrm>
          <a:prstGeom prst="straightConnector1">
            <a:avLst/>
          </a:prstGeom>
          <a:noFill/>
          <a:ln w="76200" cap="flat" cmpd="sng">
            <a:solidFill>
              <a:srgbClr val="004075"/>
            </a:solidFill>
            <a:prstDash val="solid"/>
            <a:round/>
            <a:headEnd type="none" w="med" len="med"/>
            <a:tailEnd type="triangle" w="med" len="med"/>
          </a:ln>
        </p:spPr>
      </p:cxnSp>
      <p:cxnSp>
        <p:nvCxnSpPr>
          <p:cNvPr id="157" name="Straight Arrow Connector 156">
            <a:extLst>
              <a:ext uri="{FF2B5EF4-FFF2-40B4-BE49-F238E27FC236}">
                <a16:creationId xmlns:a16="http://schemas.microsoft.com/office/drawing/2014/main" id="{3202307C-600C-4BC3-B575-5A1ABD4833D2}"/>
              </a:ext>
            </a:extLst>
          </p:cNvPr>
          <p:cNvCxnSpPr>
            <a:cxnSpLocks/>
          </p:cNvCxnSpPr>
          <p:nvPr/>
        </p:nvCxnSpPr>
        <p:spPr>
          <a:xfrm>
            <a:off x="3198740" y="2020962"/>
            <a:ext cx="0" cy="1466850"/>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94E5A0E6-CEB0-4411-9BAF-24DF05B315BB}"/>
              </a:ext>
            </a:extLst>
          </p:cNvPr>
          <p:cNvSpPr txBox="1"/>
          <p:nvPr/>
        </p:nvSpPr>
        <p:spPr>
          <a:xfrm rot="16200000">
            <a:off x="1732136" y="2441755"/>
            <a:ext cx="2195753" cy="369332"/>
          </a:xfrm>
          <a:prstGeom prst="rect">
            <a:avLst/>
          </a:prstGeom>
          <a:noFill/>
        </p:spPr>
        <p:txBody>
          <a:bodyPr wrap="square" rtlCol="0">
            <a:spAutoFit/>
          </a:bodyPr>
          <a:lstStyle/>
          <a:p>
            <a:r>
              <a:rPr lang="en-IN" b="1" i="1" dirty="0">
                <a:solidFill>
                  <a:srgbClr val="E4032D"/>
                </a:solidFill>
                <a:latin typeface="Segoe UI" panose="020B0502040204020203" pitchFamily="34" charset="0"/>
                <a:cs typeface="Segoe UI" panose="020B0502040204020203" pitchFamily="34" charset="0"/>
              </a:rPr>
              <a:t>Backpropagation</a:t>
            </a:r>
          </a:p>
        </p:txBody>
      </p:sp>
      <p:cxnSp>
        <p:nvCxnSpPr>
          <p:cNvPr id="159" name="Connector: Elbow 158">
            <a:extLst>
              <a:ext uri="{FF2B5EF4-FFF2-40B4-BE49-F238E27FC236}">
                <a16:creationId xmlns:a16="http://schemas.microsoft.com/office/drawing/2014/main" id="{E95D1D44-3C99-44C2-8BAA-98A9F2D2520C}"/>
              </a:ext>
            </a:extLst>
          </p:cNvPr>
          <p:cNvCxnSpPr>
            <a:cxnSpLocks/>
            <a:stCxn id="134" idx="2"/>
            <a:endCxn id="144" idx="2"/>
          </p:cNvCxnSpPr>
          <p:nvPr/>
        </p:nvCxnSpPr>
        <p:spPr>
          <a:xfrm rot="16200000" flipH="1">
            <a:off x="5854360" y="1185716"/>
            <a:ext cx="269124" cy="7254603"/>
          </a:xfrm>
          <a:prstGeom prst="bentConnector3">
            <a:avLst>
              <a:gd name="adj1" fmla="val 464936"/>
            </a:avLst>
          </a:prstGeom>
          <a:ln w="19050">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3" name="Picture 162" descr="Diagram&#10;&#10;Description automatically generated">
            <a:extLst>
              <a:ext uri="{FF2B5EF4-FFF2-40B4-BE49-F238E27FC236}">
                <a16:creationId xmlns:a16="http://schemas.microsoft.com/office/drawing/2014/main" id="{41D450DF-B8FC-4620-80FB-9C0533F5A542}"/>
              </a:ext>
            </a:extLst>
          </p:cNvPr>
          <p:cNvPicPr>
            <a:picLocks/>
          </p:cNvPicPr>
          <p:nvPr/>
        </p:nvPicPr>
        <p:blipFill>
          <a:blip r:embed="rId3"/>
          <a:stretch>
            <a:fillRect/>
          </a:stretch>
        </p:blipFill>
        <p:spPr>
          <a:xfrm>
            <a:off x="272973" y="3567928"/>
            <a:ext cx="1523500" cy="1617106"/>
          </a:xfrm>
          <a:prstGeom prst="rect">
            <a:avLst/>
          </a:prstGeom>
          <a:ln>
            <a:solidFill>
              <a:schemeClr val="tx1"/>
            </a:solidFill>
          </a:ln>
        </p:spPr>
      </p:pic>
      <p:pic>
        <p:nvPicPr>
          <p:cNvPr id="164" name="Picture 163">
            <a:extLst>
              <a:ext uri="{FF2B5EF4-FFF2-40B4-BE49-F238E27FC236}">
                <a16:creationId xmlns:a16="http://schemas.microsoft.com/office/drawing/2014/main" id="{B3C26ACD-0B66-493E-A45D-D0D123C86CF8}"/>
              </a:ext>
            </a:extLst>
          </p:cNvPr>
          <p:cNvPicPr>
            <a:picLocks/>
          </p:cNvPicPr>
          <p:nvPr/>
        </p:nvPicPr>
        <p:blipFill>
          <a:blip r:embed="rId4">
            <a:extLst>
              <a:ext uri="{BEBA8EAE-BF5A-486C-A8C5-ECC9F3942E4B}">
                <a14:imgProps xmlns:a14="http://schemas.microsoft.com/office/drawing/2010/main">
                  <a14:imgLayer r:embed="rId5">
                    <a14:imgEffect>
                      <a14:artisticPastelsSmooth/>
                    </a14:imgEffect>
                  </a14:imgLayer>
                </a14:imgProps>
              </a:ext>
            </a:extLst>
          </a:blip>
          <a:stretch>
            <a:fillRect/>
          </a:stretch>
        </p:blipFill>
        <p:spPr>
          <a:xfrm>
            <a:off x="5154558" y="2447636"/>
            <a:ext cx="1478647" cy="1585520"/>
          </a:xfrm>
          <a:prstGeom prst="rect">
            <a:avLst/>
          </a:prstGeom>
          <a:ln w="3175">
            <a:solidFill>
              <a:schemeClr val="tx1"/>
            </a:solidFill>
          </a:ln>
        </p:spPr>
      </p:pic>
      <p:pic>
        <p:nvPicPr>
          <p:cNvPr id="165" name="Picture 164" descr="Diagram&#10;&#10;Description automatically generated">
            <a:extLst>
              <a:ext uri="{FF2B5EF4-FFF2-40B4-BE49-F238E27FC236}">
                <a16:creationId xmlns:a16="http://schemas.microsoft.com/office/drawing/2014/main" id="{D91BDBC6-305C-4C4E-B97F-64132307C6A7}"/>
              </a:ext>
            </a:extLst>
          </p:cNvPr>
          <p:cNvPicPr>
            <a:picLocks/>
          </p:cNvPicPr>
          <p:nvPr/>
        </p:nvPicPr>
        <p:blipFill>
          <a:blip r:embed="rId6">
            <a:extLst>
              <a:ext uri="{BEBA8EAE-BF5A-486C-A8C5-ECC9F3942E4B}">
                <a14:imgProps xmlns:a14="http://schemas.microsoft.com/office/drawing/2010/main">
                  <a14:imgLayer r:embed="rId7">
                    <a14:imgEffect>
                      <a14:artisticPlasticWrap/>
                    </a14:imgEffect>
                  </a14:imgLayer>
                </a14:imgProps>
              </a:ext>
            </a:extLst>
          </a:blip>
          <a:stretch>
            <a:fillRect/>
          </a:stretch>
        </p:blipFill>
        <p:spPr>
          <a:xfrm>
            <a:off x="10377974" y="3404875"/>
            <a:ext cx="1523500" cy="1617106"/>
          </a:xfrm>
          <a:prstGeom prst="rect">
            <a:avLst/>
          </a:prstGeom>
          <a:ln>
            <a:solidFill>
              <a:schemeClr val="tx1"/>
            </a:solidFill>
          </a:ln>
        </p:spPr>
      </p:pic>
      <p:sp>
        <p:nvSpPr>
          <p:cNvPr id="35" name="TextBox 34">
            <a:extLst>
              <a:ext uri="{FF2B5EF4-FFF2-40B4-BE49-F238E27FC236}">
                <a16:creationId xmlns:a16="http://schemas.microsoft.com/office/drawing/2014/main" id="{40D7F820-6490-4086-89EB-6ACD055D7FBC}"/>
              </a:ext>
            </a:extLst>
          </p:cNvPr>
          <p:cNvSpPr txBox="1"/>
          <p:nvPr/>
        </p:nvSpPr>
        <p:spPr>
          <a:xfrm>
            <a:off x="55480" y="6356049"/>
            <a:ext cx="5549064" cy="369332"/>
          </a:xfrm>
          <a:prstGeom prst="rect">
            <a:avLst/>
          </a:prstGeom>
          <a:noFill/>
        </p:spPr>
        <p:txBody>
          <a:bodyPr wrap="square" rtlCol="0">
            <a:spAutoFit/>
          </a:bodyPr>
          <a:lstStyle/>
          <a:p>
            <a:r>
              <a:rPr lang="en-IN" b="1" dirty="0">
                <a:solidFill>
                  <a:srgbClr val="FF0000"/>
                </a:solidFill>
                <a:latin typeface="Segoe UI" panose="020B0502040204020203" pitchFamily="34" charset="0"/>
                <a:cs typeface="Segoe UI" panose="020B0502040204020203" pitchFamily="34" charset="0"/>
              </a:rPr>
              <a:t>*</a:t>
            </a:r>
            <a:r>
              <a:rPr lang="en-IN" dirty="0">
                <a:latin typeface="Segoe UI" panose="020B0502040204020203" pitchFamily="34" charset="0"/>
                <a:cs typeface="Segoe UI" panose="020B0502040204020203" pitchFamily="34" charset="0"/>
              </a:rPr>
              <a:t> Fake Synthetic Image ≈ Synthetic Image</a:t>
            </a:r>
          </a:p>
        </p:txBody>
      </p:sp>
    </p:spTree>
    <p:extLst>
      <p:ext uri="{BB962C8B-B14F-4D97-AF65-F5344CB8AC3E}">
        <p14:creationId xmlns:p14="http://schemas.microsoft.com/office/powerpoint/2010/main" val="3143029440"/>
      </p:ext>
    </p:extLst>
  </p:cSld>
  <p:clrMapOvr>
    <a:masterClrMapping/>
  </p:clrMapOvr>
  <mc:AlternateContent xmlns:mc="http://schemas.openxmlformats.org/markup-compatibility/2006" xmlns:p14="http://schemas.microsoft.com/office/powerpoint/2010/main">
    <mc:Choice Requires="p14">
      <p:transition spd="slow" p14:dur="2000" advTm="1148"/>
    </mc:Choice>
    <mc:Fallback xmlns="">
      <p:transition spd="slow" advTm="1148"/>
    </mc:Fallback>
  </mc:AlternateContent>
</p:sld>
</file>

<file path=ppt/theme/theme1.xml><?xml version="1.0" encoding="utf-8"?>
<a:theme xmlns:a="http://schemas.openxmlformats.org/drawingml/2006/main" name="TUC Startfolie">
  <a:themeElements>
    <a:clrScheme name="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äsentationsvorlage Allgemein.pptx" id="{0DF1CC24-F3C1-4A70-8ABF-7B93BCF191FC}" vid="{AF35828A-0085-46CB-8246-8FBED6FEB8E8}"/>
    </a:ext>
  </a:extLst>
</a:theme>
</file>

<file path=ppt/theme/theme2.xml><?xml version="1.0" encoding="utf-8"?>
<a:theme xmlns:a="http://schemas.openxmlformats.org/drawingml/2006/main" name="TUC Folgefolien ">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svorlage Allgemein.pptx" id="{0DF1CC24-F3C1-4A70-8ABF-7B93BCF191FC}" vid="{B5F17471-D010-4643-8079-B9EA2FF16AAE}"/>
    </a:ext>
  </a:ext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ETIT_16-9</Template>
  <TotalTime>0</TotalTime>
  <Words>5545</Words>
  <Application>Microsoft Office PowerPoint</Application>
  <PresentationFormat>Widescreen</PresentationFormat>
  <Paragraphs>723</Paragraphs>
  <Slides>43</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vt:lpstr>
      <vt:lpstr>Wingdings</vt:lpstr>
      <vt:lpstr>Segoe UI</vt:lpstr>
      <vt:lpstr>Calibri</vt:lpstr>
      <vt:lpstr>Cambria Math</vt:lpstr>
      <vt:lpstr>Roboto</vt:lpstr>
      <vt:lpstr>NimbusRomNo9L-Regu</vt:lpstr>
      <vt:lpstr>Roboto Condensed</vt:lpstr>
      <vt:lpstr>TUC Startfolie</vt:lpstr>
      <vt:lpstr>TUC Folgefolien </vt:lpstr>
      <vt:lpstr>Master Thesis 7th December 2021</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lpstr>Master Thesis Using Neural Networks for the Domain Adaptation of Synthetic Generated Document Images </vt:lpstr>
    </vt:vector>
  </TitlesOfParts>
  <Company>TU Chemnitz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Giriraj Pawar</dc:creator>
  <cp:lastModifiedBy>pawg</cp:lastModifiedBy>
  <cp:revision>3419</cp:revision>
  <cp:lastPrinted>2015-10-30T11:33:42Z</cp:lastPrinted>
  <dcterms:created xsi:type="dcterms:W3CDTF">2020-11-02T17:48:33Z</dcterms:created>
  <dcterms:modified xsi:type="dcterms:W3CDTF">2021-12-07T07:54:32Z</dcterms:modified>
</cp:coreProperties>
</file>